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8" r:id="rId2"/>
    <p:sldId id="316" r:id="rId3"/>
    <p:sldId id="317" r:id="rId4"/>
    <p:sldId id="318" r:id="rId5"/>
    <p:sldId id="305" r:id="rId6"/>
    <p:sldId id="260" r:id="rId7"/>
    <p:sldId id="261" r:id="rId8"/>
    <p:sldId id="262" r:id="rId9"/>
    <p:sldId id="265" r:id="rId10"/>
    <p:sldId id="308" r:id="rId11"/>
    <p:sldId id="310" r:id="rId12"/>
    <p:sldId id="311" r:id="rId13"/>
    <p:sldId id="312" r:id="rId14"/>
    <p:sldId id="323" r:id="rId15"/>
    <p:sldId id="321" r:id="rId16"/>
    <p:sldId id="320" r:id="rId17"/>
    <p:sldId id="306" r:id="rId18"/>
    <p:sldId id="309" r:id="rId19"/>
    <p:sldId id="322" r:id="rId20"/>
    <p:sldId id="324" r:id="rId21"/>
    <p:sldId id="325" r:id="rId22"/>
    <p:sldId id="326" r:id="rId23"/>
    <p:sldId id="327" r:id="rId24"/>
    <p:sldId id="268" r:id="rId25"/>
    <p:sldId id="269" r:id="rId26"/>
    <p:sldId id="270" r:id="rId27"/>
    <p:sldId id="272" r:id="rId28"/>
    <p:sldId id="276" r:id="rId29"/>
    <p:sldId id="277" r:id="rId30"/>
    <p:sldId id="278" r:id="rId31"/>
    <p:sldId id="313" r:id="rId32"/>
    <p:sldId id="315" r:id="rId33"/>
    <p:sldId id="314" r:id="rId3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26" autoAdjust="0"/>
    <p:restoredTop sz="92869" autoAdjust="0"/>
  </p:normalViewPr>
  <p:slideViewPr>
    <p:cSldViewPr>
      <p:cViewPr varScale="1">
        <p:scale>
          <a:sx n="73" d="100"/>
          <a:sy n="73" d="100"/>
        </p:scale>
        <p:origin x="1158" y="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DEF4A30-8D00-47F8-98BA-0370C1AF92AA}" type="datetimeFigureOut">
              <a:rPr lang="ru-RU" smtClean="0"/>
              <a:t>14.04.2020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B08ECA7-07A8-49FA-AFBC-869757CB6BB3}" type="slidenum">
              <a:rPr lang="ru-RU" smtClean="0"/>
              <a:t>‹#›</a:t>
            </a:fld>
            <a:endParaRPr lang="ru-RU"/>
          </a:p>
        </p:txBody>
      </p:sp>
    </p:spTree>
    <p:extLst>
      <p:ext uri="{BB962C8B-B14F-4D97-AF65-F5344CB8AC3E}">
        <p14:creationId xmlns:p14="http://schemas.microsoft.com/office/powerpoint/2010/main" val="39902240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31748"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fld id="{94119E11-D61E-4B57-BE11-4965D0746832}" type="slidenum">
              <a:rPr lang="ru-RU" altLang="ru-RU"/>
              <a:pPr eaLnBrk="1" hangingPunct="1"/>
              <a:t>11</a:t>
            </a:fld>
            <a:endParaRPr lang="ru-RU" altLang="ru-RU"/>
          </a:p>
        </p:txBody>
      </p:sp>
    </p:spTree>
    <p:extLst>
      <p:ext uri="{BB962C8B-B14F-4D97-AF65-F5344CB8AC3E}">
        <p14:creationId xmlns:p14="http://schemas.microsoft.com/office/powerpoint/2010/main" val="12171187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9ED75A47-2135-426A-B943-A55492CC918F}" type="datetimeFigureOut">
              <a:rPr lang="ru-RU" smtClean="0"/>
              <a:t>14.04.2020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2772463-5FFB-4314-86D0-8D4A9B063890}" type="slidenum">
              <a:rPr lang="ru-RU" smtClean="0"/>
              <a:t>‹#›</a:t>
            </a:fld>
            <a:endParaRPr lang="ru-RU"/>
          </a:p>
        </p:txBody>
      </p:sp>
    </p:spTree>
    <p:extLst>
      <p:ext uri="{BB962C8B-B14F-4D97-AF65-F5344CB8AC3E}">
        <p14:creationId xmlns:p14="http://schemas.microsoft.com/office/powerpoint/2010/main" val="1391164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ED75A47-2135-426A-B943-A55492CC918F}" type="datetimeFigureOut">
              <a:rPr lang="ru-RU" smtClean="0"/>
              <a:t>14.04.2020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2772463-5FFB-4314-86D0-8D4A9B063890}" type="slidenum">
              <a:rPr lang="ru-RU" smtClean="0"/>
              <a:t>‹#›</a:t>
            </a:fld>
            <a:endParaRPr lang="ru-RU"/>
          </a:p>
        </p:txBody>
      </p:sp>
    </p:spTree>
    <p:extLst>
      <p:ext uri="{BB962C8B-B14F-4D97-AF65-F5344CB8AC3E}">
        <p14:creationId xmlns:p14="http://schemas.microsoft.com/office/powerpoint/2010/main" val="30856952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9ED75A47-2135-426A-B943-A55492CC918F}" type="datetimeFigureOut">
              <a:rPr lang="ru-RU" smtClean="0"/>
              <a:t>14.04.2020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2772463-5FFB-4314-86D0-8D4A9B063890}" type="slidenum">
              <a:rPr lang="ru-RU" smtClean="0"/>
              <a:t>‹#›</a:t>
            </a:fld>
            <a:endParaRPr lang="ru-RU"/>
          </a:p>
        </p:txBody>
      </p:sp>
    </p:spTree>
    <p:extLst>
      <p:ext uri="{BB962C8B-B14F-4D97-AF65-F5344CB8AC3E}">
        <p14:creationId xmlns:p14="http://schemas.microsoft.com/office/powerpoint/2010/main" val="31909755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9ED75A47-2135-426A-B943-A55492CC918F}" type="datetimeFigureOut">
              <a:rPr lang="ru-RU" smtClean="0"/>
              <a:t>14.04.2020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2772463-5FFB-4314-86D0-8D4A9B063890}" type="slidenum">
              <a:rPr lang="ru-RU" smtClean="0"/>
              <a:t>‹#›</a:t>
            </a:fld>
            <a:endParaRPr lang="ru-RU"/>
          </a:p>
        </p:txBody>
      </p:sp>
    </p:spTree>
    <p:extLst>
      <p:ext uri="{BB962C8B-B14F-4D97-AF65-F5344CB8AC3E}">
        <p14:creationId xmlns:p14="http://schemas.microsoft.com/office/powerpoint/2010/main" val="2504480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9ED75A47-2135-426A-B943-A55492CC918F}" type="datetimeFigureOut">
              <a:rPr lang="ru-RU" smtClean="0"/>
              <a:t>14.04.2020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32772463-5FFB-4314-86D0-8D4A9B063890}" type="slidenum">
              <a:rPr lang="ru-RU" smtClean="0"/>
              <a:t>‹#›</a:t>
            </a:fld>
            <a:endParaRPr lang="ru-RU"/>
          </a:p>
        </p:txBody>
      </p:sp>
    </p:spTree>
    <p:extLst>
      <p:ext uri="{BB962C8B-B14F-4D97-AF65-F5344CB8AC3E}">
        <p14:creationId xmlns:p14="http://schemas.microsoft.com/office/powerpoint/2010/main" val="16479493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9ED75A47-2135-426A-B943-A55492CC918F}" type="datetimeFigureOut">
              <a:rPr lang="ru-RU" smtClean="0"/>
              <a:t>14.04.2020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32772463-5FFB-4314-86D0-8D4A9B063890}" type="slidenum">
              <a:rPr lang="ru-RU" smtClean="0"/>
              <a:t>‹#›</a:t>
            </a:fld>
            <a:endParaRPr lang="ru-RU"/>
          </a:p>
        </p:txBody>
      </p:sp>
    </p:spTree>
    <p:extLst>
      <p:ext uri="{BB962C8B-B14F-4D97-AF65-F5344CB8AC3E}">
        <p14:creationId xmlns:p14="http://schemas.microsoft.com/office/powerpoint/2010/main" val="25999739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9ED75A47-2135-426A-B943-A55492CC918F}" type="datetimeFigureOut">
              <a:rPr lang="ru-RU" smtClean="0"/>
              <a:t>14.04.2020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32772463-5FFB-4314-86D0-8D4A9B063890}" type="slidenum">
              <a:rPr lang="ru-RU" smtClean="0"/>
              <a:t>‹#›</a:t>
            </a:fld>
            <a:endParaRPr lang="ru-RU"/>
          </a:p>
        </p:txBody>
      </p:sp>
    </p:spTree>
    <p:extLst>
      <p:ext uri="{BB962C8B-B14F-4D97-AF65-F5344CB8AC3E}">
        <p14:creationId xmlns:p14="http://schemas.microsoft.com/office/powerpoint/2010/main" val="22290419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9ED75A47-2135-426A-B943-A55492CC918F}" type="datetimeFigureOut">
              <a:rPr lang="ru-RU" smtClean="0"/>
              <a:t>14.04.2020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2772463-5FFB-4314-86D0-8D4A9B063890}" type="slidenum">
              <a:rPr lang="ru-RU" smtClean="0"/>
              <a:t>‹#›</a:t>
            </a:fld>
            <a:endParaRPr lang="ru-RU"/>
          </a:p>
        </p:txBody>
      </p:sp>
    </p:spTree>
    <p:extLst>
      <p:ext uri="{BB962C8B-B14F-4D97-AF65-F5344CB8AC3E}">
        <p14:creationId xmlns:p14="http://schemas.microsoft.com/office/powerpoint/2010/main" val="33144187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9ED75A47-2135-426A-B943-A55492CC918F}" type="datetimeFigureOut">
              <a:rPr lang="ru-RU" smtClean="0"/>
              <a:t>14.04.2020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2772463-5FFB-4314-86D0-8D4A9B063890}" type="slidenum">
              <a:rPr lang="ru-RU" smtClean="0"/>
              <a:t>‹#›</a:t>
            </a:fld>
            <a:endParaRPr lang="ru-RU"/>
          </a:p>
        </p:txBody>
      </p:sp>
    </p:spTree>
    <p:extLst>
      <p:ext uri="{BB962C8B-B14F-4D97-AF65-F5344CB8AC3E}">
        <p14:creationId xmlns:p14="http://schemas.microsoft.com/office/powerpoint/2010/main" val="25132624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ED75A47-2135-426A-B943-A55492CC918F}" type="datetimeFigureOut">
              <a:rPr lang="ru-RU" smtClean="0"/>
              <a:t>14.04.2020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2772463-5FFB-4314-86D0-8D4A9B063890}" type="slidenum">
              <a:rPr lang="ru-RU" smtClean="0"/>
              <a:t>‹#›</a:t>
            </a:fld>
            <a:endParaRPr lang="ru-RU"/>
          </a:p>
        </p:txBody>
      </p:sp>
    </p:spTree>
    <p:extLst>
      <p:ext uri="{BB962C8B-B14F-4D97-AF65-F5344CB8AC3E}">
        <p14:creationId xmlns:p14="http://schemas.microsoft.com/office/powerpoint/2010/main" val="17729010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ED75A47-2135-426A-B943-A55492CC918F}" type="datetimeFigureOut">
              <a:rPr lang="ru-RU" smtClean="0"/>
              <a:t>14.04.2020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2772463-5FFB-4314-86D0-8D4A9B063890}" type="slidenum">
              <a:rPr lang="ru-RU" smtClean="0"/>
              <a:t>‹#›</a:t>
            </a:fld>
            <a:endParaRPr lang="ru-RU"/>
          </a:p>
        </p:txBody>
      </p:sp>
    </p:spTree>
    <p:extLst>
      <p:ext uri="{BB962C8B-B14F-4D97-AF65-F5344CB8AC3E}">
        <p14:creationId xmlns:p14="http://schemas.microsoft.com/office/powerpoint/2010/main" val="4674611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D75A47-2135-426A-B943-A55492CC918F}" type="datetimeFigureOut">
              <a:rPr lang="ru-RU" smtClean="0"/>
              <a:t>14.04.2020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772463-5FFB-4314-86D0-8D4A9B063890}" type="slidenum">
              <a:rPr lang="ru-RU" smtClean="0"/>
              <a:t>‹#›</a:t>
            </a:fld>
            <a:endParaRPr lang="ru-RU"/>
          </a:p>
        </p:txBody>
      </p:sp>
    </p:spTree>
    <p:extLst>
      <p:ext uri="{BB962C8B-B14F-4D97-AF65-F5344CB8AC3E}">
        <p14:creationId xmlns:p14="http://schemas.microsoft.com/office/powerpoint/2010/main" val="28716385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4.wmf"/></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b="1" dirty="0" smtClean="0">
                <a:solidFill>
                  <a:srgbClr val="002060"/>
                </a:solidFill>
                <a:latin typeface="Times New Roman" panose="02020603050405020304" pitchFamily="18" charset="0"/>
                <a:cs typeface="Times New Roman" panose="02020603050405020304" pitchFamily="18" charset="0"/>
              </a:rPr>
              <a:t>Дәріс сұрақтары</a:t>
            </a:r>
            <a:endParaRPr lang="ru-RU" b="1" dirty="0">
              <a:solidFill>
                <a:srgbClr val="00206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57200" y="1417638"/>
            <a:ext cx="8229600" cy="4708525"/>
          </a:xfrm>
        </p:spPr>
        <p:txBody>
          <a:bodyPr>
            <a:normAutofit/>
          </a:bodyPr>
          <a:lstStyle/>
          <a:p>
            <a:pPr marL="514350" indent="-514350">
              <a:buFont typeface="+mj-lt"/>
              <a:buAutoNum type="arabicPeriod"/>
            </a:pPr>
            <a:r>
              <a:rPr lang="kk-KZ" dirty="0" smtClean="0">
                <a:solidFill>
                  <a:srgbClr val="0070C0"/>
                </a:solidFill>
                <a:latin typeface="Times New Roman" panose="02020603050405020304" pitchFamily="18" charset="0"/>
                <a:cs typeface="Times New Roman" panose="02020603050405020304" pitchFamily="18" charset="0"/>
              </a:rPr>
              <a:t>Инвестицияның экономикалық тиімділігі: тұжырымдамасы, мағынасы, бағалау әдістері.</a:t>
            </a:r>
          </a:p>
          <a:p>
            <a:pPr marL="514350" indent="-514350">
              <a:buFont typeface="+mj-lt"/>
              <a:buAutoNum type="arabicPeriod"/>
            </a:pPr>
            <a:r>
              <a:rPr lang="kk-KZ" dirty="0" smtClean="0">
                <a:solidFill>
                  <a:srgbClr val="0070C0"/>
                </a:solidFill>
                <a:latin typeface="Times New Roman" panose="02020603050405020304" pitchFamily="18" charset="0"/>
                <a:cs typeface="Times New Roman" panose="02020603050405020304" pitchFamily="18" charset="0"/>
              </a:rPr>
              <a:t>Инвестициялық жобалардың </a:t>
            </a:r>
            <a:r>
              <a:rPr lang="kk-KZ" dirty="0">
                <a:solidFill>
                  <a:srgbClr val="0070C0"/>
                </a:solidFill>
                <a:latin typeface="Times New Roman" panose="02020603050405020304" pitchFamily="18" charset="0"/>
                <a:cs typeface="Times New Roman" panose="02020603050405020304" pitchFamily="18" charset="0"/>
              </a:rPr>
              <a:t>с</a:t>
            </a:r>
            <a:r>
              <a:rPr lang="kk-KZ" dirty="0" smtClean="0">
                <a:solidFill>
                  <a:srgbClr val="0070C0"/>
                </a:solidFill>
                <a:latin typeface="Times New Roman" panose="02020603050405020304" pitchFamily="18" charset="0"/>
                <a:cs typeface="Times New Roman" panose="02020603050405020304" pitchFamily="18" charset="0"/>
              </a:rPr>
              <a:t>татикалық және динамикалық тиімділігін бағалау әдістері.</a:t>
            </a:r>
          </a:p>
          <a:p>
            <a:pPr marL="514350" indent="-514350">
              <a:buFont typeface="+mj-lt"/>
              <a:buAutoNum type="arabicPeriod"/>
            </a:pPr>
            <a:r>
              <a:rPr lang="kk-KZ" dirty="0" smtClean="0">
                <a:solidFill>
                  <a:srgbClr val="0070C0"/>
                </a:solidFill>
                <a:latin typeface="Times New Roman" panose="02020603050405020304" pitchFamily="18" charset="0"/>
                <a:cs typeface="Times New Roman" panose="02020603050405020304" pitchFamily="18" charset="0"/>
              </a:rPr>
              <a:t>Инвестициялық жобалардың тиімділігін бағалауда қолданылатын негізгі көрсеткіштер.</a:t>
            </a:r>
          </a:p>
        </p:txBody>
      </p:sp>
    </p:spTree>
    <p:extLst>
      <p:ext uri="{BB962C8B-B14F-4D97-AF65-F5344CB8AC3E}">
        <p14:creationId xmlns:p14="http://schemas.microsoft.com/office/powerpoint/2010/main" val="7678666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18058"/>
          </a:xfrm>
        </p:spPr>
        <p:txBody>
          <a:bodyPr>
            <a:noAutofit/>
          </a:bodyPr>
          <a:lstStyle/>
          <a:p>
            <a:r>
              <a:rPr lang="kk-KZ" sz="2800" b="1" dirty="0">
                <a:solidFill>
                  <a:schemeClr val="tx2"/>
                </a:solidFill>
              </a:rPr>
              <a:t>Инвестицияның экономикалық мәні мен мазмұны</a:t>
            </a:r>
            <a:endParaRPr lang="ru-RU" sz="2800" b="1" dirty="0">
              <a:solidFill>
                <a:schemeClr val="tx2"/>
              </a:solidFill>
            </a:endParaRPr>
          </a:p>
        </p:txBody>
      </p:sp>
      <p:sp>
        <p:nvSpPr>
          <p:cNvPr id="4" name="Прямоугольник 3"/>
          <p:cNvSpPr/>
          <p:nvPr/>
        </p:nvSpPr>
        <p:spPr>
          <a:xfrm>
            <a:off x="611560" y="908720"/>
            <a:ext cx="7920880" cy="1569660"/>
          </a:xfrm>
          <a:prstGeom prst="rect">
            <a:avLst/>
          </a:prstGeom>
        </p:spPr>
        <p:txBody>
          <a:bodyPr wrap="square">
            <a:spAutoFit/>
          </a:bodyPr>
          <a:lstStyle/>
          <a:p>
            <a:pPr indent="288290" algn="just">
              <a:spcAft>
                <a:spcPts val="0"/>
              </a:spcAft>
            </a:pPr>
            <a:r>
              <a:rPr lang="kk-KZ" sz="2400" b="1" dirty="0">
                <a:solidFill>
                  <a:srgbClr val="FF0000"/>
                </a:solidFill>
                <a:latin typeface="Kz Times New Roman"/>
                <a:ea typeface="Times New Roman" panose="02020603050405020304" pitchFamily="18" charset="0"/>
                <a:cs typeface="Times New Roman" panose="02020603050405020304" pitchFamily="18" charset="0"/>
              </a:rPr>
              <a:t>«Инвестиция» </a:t>
            </a:r>
            <a:r>
              <a:rPr lang="kk-KZ" sz="2400" dirty="0">
                <a:solidFill>
                  <a:srgbClr val="FF0000"/>
                </a:solidFill>
                <a:latin typeface="Kz Times New Roman"/>
                <a:ea typeface="Times New Roman" panose="02020603050405020304" pitchFamily="18" charset="0"/>
                <a:cs typeface="Times New Roman" panose="02020603050405020304" pitchFamily="18" charset="0"/>
              </a:rPr>
              <a:t>түсініктемесі латын сөзінен (</a:t>
            </a:r>
            <a:r>
              <a:rPr lang="kk-KZ" sz="2400" b="1" dirty="0">
                <a:solidFill>
                  <a:srgbClr val="FF0000"/>
                </a:solidFill>
                <a:latin typeface="Kz Times New Roman"/>
                <a:ea typeface="Times New Roman" panose="02020603050405020304" pitchFamily="18" charset="0"/>
                <a:cs typeface="Times New Roman" panose="02020603050405020304" pitchFamily="18" charset="0"/>
              </a:rPr>
              <a:t>investre</a:t>
            </a:r>
            <a:r>
              <a:rPr lang="kk-KZ" sz="2400" dirty="0">
                <a:solidFill>
                  <a:srgbClr val="FF0000"/>
                </a:solidFill>
                <a:latin typeface="Kz Times New Roman"/>
                <a:ea typeface="Times New Roman" panose="02020603050405020304" pitchFamily="18" charset="0"/>
                <a:cs typeface="Times New Roman" panose="02020603050405020304" pitchFamily="18" charset="0"/>
              </a:rPr>
              <a:t>) аударғанда болашаққа немесе алдағы уақыттағы мерзімге салынатын ақша құралдарын жұмсау (салу) деген мағынаны білдіреді. </a:t>
            </a:r>
            <a:endParaRPr lang="ru-RU" sz="2800" dirty="0">
              <a:solidFill>
                <a:srgbClr val="FF0000"/>
              </a:solidFill>
              <a:effectLst/>
              <a:latin typeface="Times New Roman" panose="02020603050405020304" pitchFamily="18" charset="0"/>
              <a:ea typeface="Times New Roman" panose="02020603050405020304" pitchFamily="18" charset="0"/>
            </a:endParaRPr>
          </a:p>
        </p:txBody>
      </p:sp>
      <p:sp>
        <p:nvSpPr>
          <p:cNvPr id="5" name="Прямоугольник 4"/>
          <p:cNvSpPr/>
          <p:nvPr/>
        </p:nvSpPr>
        <p:spPr>
          <a:xfrm>
            <a:off x="611560" y="2694404"/>
            <a:ext cx="7767860" cy="3637919"/>
          </a:xfrm>
          <a:prstGeom prst="rect">
            <a:avLst/>
          </a:prstGeom>
        </p:spPr>
        <p:txBody>
          <a:bodyPr wrap="square">
            <a:spAutoFit/>
          </a:bodyPr>
          <a:lstStyle/>
          <a:p>
            <a:pPr indent="288290" algn="just">
              <a:lnSpc>
                <a:spcPct val="120000"/>
              </a:lnSpc>
              <a:spcAft>
                <a:spcPts val="0"/>
              </a:spcAft>
            </a:pPr>
            <a:r>
              <a:rPr lang="kk-KZ" sz="2400" b="1" dirty="0">
                <a:solidFill>
                  <a:srgbClr val="FF0000"/>
                </a:solidFill>
                <a:latin typeface="Kz Times New Roman"/>
                <a:ea typeface="Times New Roman" panose="02020603050405020304" pitchFamily="18" charset="0"/>
                <a:cs typeface="Times New Roman" panose="02020603050405020304" pitchFamily="18" charset="0"/>
              </a:rPr>
              <a:t>Инвестиция</a:t>
            </a:r>
            <a:r>
              <a:rPr lang="kk-KZ" sz="2400" dirty="0">
                <a:latin typeface="Kz Times New Roman"/>
                <a:ea typeface="Times New Roman" panose="02020603050405020304" pitchFamily="18" charset="0"/>
                <a:cs typeface="Times New Roman" panose="02020603050405020304" pitchFamily="18" charset="0"/>
              </a:rPr>
              <a:t> – қосымша табыс әкелетін және болашақта қоғам қажеттіліктерін қанағаттандыратын қолда бар кез келген құралдар жиынтығы. Әртүрлі экономикалық жобаларды жүзеге асыру үшін ақша құралдарын және басқа да капиталдар түрлерін қолдану және олардың өсуі </a:t>
            </a:r>
            <a:r>
              <a:rPr lang="kk-KZ" sz="2400" b="1" u="sng" dirty="0">
                <a:solidFill>
                  <a:srgbClr val="FF0000"/>
                </a:solidFill>
                <a:latin typeface="Kz Times New Roman"/>
                <a:ea typeface="Times New Roman" panose="02020603050405020304" pitchFamily="18" charset="0"/>
                <a:cs typeface="Times New Roman" panose="02020603050405020304" pitchFamily="18" charset="0"/>
              </a:rPr>
              <a:t>инвестициялау</a:t>
            </a:r>
            <a:r>
              <a:rPr lang="kk-KZ" sz="2400" dirty="0">
                <a:latin typeface="Kz Times New Roman"/>
                <a:ea typeface="Times New Roman" panose="02020603050405020304" pitchFamily="18" charset="0"/>
                <a:cs typeface="Times New Roman" panose="02020603050405020304" pitchFamily="18" charset="0"/>
              </a:rPr>
              <a:t> деп аталады. Ал жұмсалатын құралдар </a:t>
            </a:r>
            <a:r>
              <a:rPr lang="kk-KZ" sz="2400" b="1" u="sng" dirty="0">
                <a:solidFill>
                  <a:srgbClr val="FF0000"/>
                </a:solidFill>
                <a:latin typeface="Kz Times New Roman"/>
                <a:ea typeface="Times New Roman" panose="02020603050405020304" pitchFamily="18" charset="0"/>
                <a:cs typeface="Times New Roman" panose="02020603050405020304" pitchFamily="18" charset="0"/>
              </a:rPr>
              <a:t>инвестиция</a:t>
            </a:r>
            <a:r>
              <a:rPr lang="kk-KZ" sz="2400" dirty="0">
                <a:latin typeface="Kz Times New Roman"/>
                <a:ea typeface="Times New Roman" panose="02020603050405020304" pitchFamily="18" charset="0"/>
                <a:cs typeface="Times New Roman" panose="02020603050405020304" pitchFamily="18" charset="0"/>
              </a:rPr>
              <a:t> түсініктемесін құрайды. </a:t>
            </a:r>
            <a:endParaRPr lang="ru-RU"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782642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88640"/>
            <a:ext cx="8229600" cy="926976"/>
          </a:xfrm>
        </p:spPr>
        <p:txBody>
          <a:bodyPr>
            <a:normAutofit/>
          </a:bodyPr>
          <a:lstStyle/>
          <a:p>
            <a:r>
              <a:rPr lang="kk-KZ" sz="2400" b="1" dirty="0" smtClean="0">
                <a:solidFill>
                  <a:schemeClr val="tx2"/>
                </a:solidFill>
                <a:latin typeface="Kz Times New Roman"/>
              </a:rPr>
              <a:t>Экономикалық </a:t>
            </a:r>
            <a:r>
              <a:rPr lang="kk-KZ" sz="2400" b="1" dirty="0">
                <a:solidFill>
                  <a:schemeClr val="tx2"/>
                </a:solidFill>
                <a:latin typeface="Kz Times New Roman"/>
              </a:rPr>
              <a:t>ғылымда қолданылатын инвестицияға байланысты анықтамалар</a:t>
            </a:r>
            <a:endParaRPr lang="ru-RU" sz="2400" b="1" dirty="0">
              <a:solidFill>
                <a:schemeClr val="tx2"/>
              </a:solidFill>
              <a:latin typeface="Kz Times New Roman"/>
            </a:endParaRPr>
          </a:p>
        </p:txBody>
      </p:sp>
      <p:pic>
        <p:nvPicPr>
          <p:cNvPr id="4" name="Рисунок 3"/>
          <p:cNvPicPr/>
          <p:nvPr/>
        </p:nvPicPr>
        <p:blipFill rotWithShape="1">
          <a:blip r:embed="rId2"/>
          <a:srcRect l="16314" t="32485" r="14407" b="7239"/>
          <a:stretch/>
        </p:blipFill>
        <p:spPr bwMode="auto">
          <a:xfrm>
            <a:off x="457200" y="1115616"/>
            <a:ext cx="8075240" cy="555374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2830865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209836"/>
            <a:ext cx="7056784" cy="576064"/>
          </a:xfrm>
        </p:spPr>
        <p:txBody>
          <a:bodyPr>
            <a:noAutofit/>
          </a:bodyPr>
          <a:lstStyle/>
          <a:p>
            <a:pPr algn="l"/>
            <a:r>
              <a:rPr lang="kk-KZ" sz="2400" b="1" dirty="0" smtClean="0">
                <a:solidFill>
                  <a:schemeClr val="tx2"/>
                </a:solidFill>
                <a:latin typeface="Kz Times New Roman"/>
              </a:rPr>
              <a:t/>
            </a:r>
            <a:br>
              <a:rPr lang="kk-KZ" sz="2400" b="1" dirty="0" smtClean="0">
                <a:solidFill>
                  <a:schemeClr val="tx2"/>
                </a:solidFill>
                <a:latin typeface="Kz Times New Roman"/>
              </a:rPr>
            </a:br>
            <a:r>
              <a:rPr lang="kk-KZ" sz="2400" b="1" dirty="0" smtClean="0">
                <a:solidFill>
                  <a:schemeClr val="tx2"/>
                </a:solidFill>
                <a:latin typeface="Kz Times New Roman"/>
              </a:rPr>
              <a:t>Инвестициялық </a:t>
            </a:r>
            <a:r>
              <a:rPr lang="kk-KZ" sz="2400" b="1" dirty="0">
                <a:solidFill>
                  <a:schemeClr val="tx2"/>
                </a:solidFill>
                <a:latin typeface="Kz Times New Roman"/>
              </a:rPr>
              <a:t>жоба: </a:t>
            </a:r>
            <a:r>
              <a:rPr lang="ru-RU" sz="2400" b="1" dirty="0">
                <a:solidFill>
                  <a:schemeClr val="tx2"/>
                </a:solidFill>
                <a:latin typeface="Kz Times New Roman"/>
              </a:rPr>
              <a:t/>
            </a:r>
            <a:br>
              <a:rPr lang="ru-RU" sz="2400" b="1" dirty="0">
                <a:solidFill>
                  <a:schemeClr val="tx2"/>
                </a:solidFill>
                <a:latin typeface="Kz Times New Roman"/>
              </a:rPr>
            </a:br>
            <a:endParaRPr lang="ru-RU" sz="2400" b="1" dirty="0">
              <a:solidFill>
                <a:schemeClr val="tx2"/>
              </a:solidFill>
              <a:latin typeface="Kz Times New Roman"/>
            </a:endParaRPr>
          </a:p>
        </p:txBody>
      </p:sp>
      <p:sp>
        <p:nvSpPr>
          <p:cNvPr id="3" name="Прямоугольник 2"/>
          <p:cNvSpPr/>
          <p:nvPr/>
        </p:nvSpPr>
        <p:spPr>
          <a:xfrm>
            <a:off x="539552" y="879103"/>
            <a:ext cx="7848872" cy="2123658"/>
          </a:xfrm>
          <a:prstGeom prst="rect">
            <a:avLst/>
          </a:prstGeom>
        </p:spPr>
        <p:txBody>
          <a:bodyPr wrap="square">
            <a:spAutoFit/>
          </a:bodyPr>
          <a:lstStyle/>
          <a:p>
            <a:pPr marL="342900" lvl="0" indent="-342900" algn="just">
              <a:spcAft>
                <a:spcPts val="0"/>
              </a:spcAft>
              <a:buFont typeface="Times New Roman" panose="02020603050405020304" pitchFamily="18" charset="0"/>
              <a:buChar char="•"/>
              <a:tabLst>
                <a:tab pos="457200" algn="l"/>
              </a:tabLst>
            </a:pPr>
            <a:r>
              <a:rPr lang="kk-KZ" sz="2200" dirty="0">
                <a:latin typeface="Kz Times New Roman"/>
                <a:ea typeface="Times New Roman" panose="02020603050405020304" pitchFamily="18" charset="0"/>
                <a:cs typeface="Times New Roman" panose="02020603050405020304" pitchFamily="18" charset="0"/>
              </a:rPr>
              <a:t>нақты мақсатқа жетудегі кешенді шара, қызмет және іс.</a:t>
            </a:r>
            <a:endParaRPr lang="ru-RU" sz="2200" dirty="0">
              <a:latin typeface="Times New Roman" panose="02020603050405020304" pitchFamily="18" charset="0"/>
              <a:ea typeface="Times New Roman" panose="02020603050405020304" pitchFamily="18" charset="0"/>
            </a:endParaRPr>
          </a:p>
          <a:p>
            <a:pPr marL="342900" lvl="0" indent="-342900" algn="just">
              <a:spcAft>
                <a:spcPts val="0"/>
              </a:spcAft>
              <a:buFont typeface="Times New Roman" panose="02020603050405020304" pitchFamily="18" charset="0"/>
              <a:buChar char="•"/>
              <a:tabLst>
                <a:tab pos="457200" algn="l"/>
              </a:tabLst>
            </a:pPr>
            <a:r>
              <a:rPr lang="kk-KZ" sz="2200" dirty="0">
                <a:latin typeface="Kz Times New Roman"/>
                <a:ea typeface="Times New Roman" panose="02020603050405020304" pitchFamily="18" charset="0"/>
                <a:cs typeface="Times New Roman" panose="02020603050405020304" pitchFamily="18" charset="0"/>
              </a:rPr>
              <a:t>іс шараларды жүзеге асыру және олардың орындалуын анықтайтын ұйымдық-құқтық және қаржылық-есептік құжаттар жүйесі.</a:t>
            </a:r>
            <a:endParaRPr lang="ru-RU" sz="2200" dirty="0">
              <a:latin typeface="Times New Roman" panose="02020603050405020304" pitchFamily="18" charset="0"/>
              <a:ea typeface="Times New Roman" panose="02020603050405020304" pitchFamily="18" charset="0"/>
            </a:endParaRPr>
          </a:p>
          <a:p>
            <a:pPr marL="342900" lvl="0" indent="-342900" algn="just">
              <a:spcAft>
                <a:spcPts val="0"/>
              </a:spcAft>
              <a:buFont typeface="Times New Roman" panose="02020603050405020304" pitchFamily="18" charset="0"/>
              <a:buChar char="•"/>
              <a:tabLst>
                <a:tab pos="457200" algn="l"/>
              </a:tabLst>
            </a:pPr>
            <a:r>
              <a:rPr lang="kk-KZ" sz="2200" dirty="0">
                <a:latin typeface="Kz Times New Roman"/>
                <a:ea typeface="Times New Roman" panose="02020603050405020304" pitchFamily="18" charset="0"/>
                <a:cs typeface="Times New Roman" panose="02020603050405020304" pitchFamily="18" charset="0"/>
              </a:rPr>
              <a:t>қаржылық көрсеткіштерді сипаттайтын нақты инвестицияларды салудағы негізгі құжат.</a:t>
            </a:r>
            <a:endParaRPr lang="ru-RU" sz="2200" dirty="0">
              <a:effectLst/>
              <a:latin typeface="Times New Roman" panose="02020603050405020304" pitchFamily="18" charset="0"/>
              <a:ea typeface="Times New Roman" panose="02020603050405020304" pitchFamily="18" charset="0"/>
            </a:endParaRPr>
          </a:p>
        </p:txBody>
      </p:sp>
      <p:sp>
        <p:nvSpPr>
          <p:cNvPr id="7" name="Прямоугольник 6"/>
          <p:cNvSpPr/>
          <p:nvPr/>
        </p:nvSpPr>
        <p:spPr>
          <a:xfrm>
            <a:off x="251520" y="3356992"/>
            <a:ext cx="6912768" cy="461665"/>
          </a:xfrm>
          <a:prstGeom prst="rect">
            <a:avLst/>
          </a:prstGeom>
        </p:spPr>
        <p:txBody>
          <a:bodyPr wrap="square">
            <a:spAutoFit/>
          </a:bodyPr>
          <a:lstStyle/>
          <a:p>
            <a:pPr indent="288290" algn="just">
              <a:spcAft>
                <a:spcPts val="0"/>
              </a:spcAft>
            </a:pPr>
            <a:r>
              <a:rPr lang="kk-KZ" sz="2400" b="1" dirty="0">
                <a:solidFill>
                  <a:schemeClr val="tx2"/>
                </a:solidFill>
                <a:latin typeface="Kz Times New Roman"/>
                <a:ea typeface="Times New Roman" panose="02020603050405020304" pitchFamily="18" charset="0"/>
                <a:cs typeface="Times New Roman" panose="02020603050405020304" pitchFamily="18" charset="0"/>
              </a:rPr>
              <a:t>Инвестициялық жобалар </a:t>
            </a:r>
            <a:r>
              <a:rPr lang="kk-KZ" sz="2400" b="1" dirty="0" smtClean="0">
                <a:solidFill>
                  <a:schemeClr val="tx2"/>
                </a:solidFill>
                <a:latin typeface="Kz Times New Roman"/>
                <a:ea typeface="Times New Roman" panose="02020603050405020304" pitchFamily="18" charset="0"/>
                <a:cs typeface="Times New Roman" panose="02020603050405020304" pitchFamily="18" charset="0"/>
              </a:rPr>
              <a:t>мақсаты:</a:t>
            </a:r>
            <a:endParaRPr lang="ru-RU" sz="2400" b="1" dirty="0">
              <a:solidFill>
                <a:schemeClr val="tx2"/>
              </a:solidFill>
              <a:effectLst/>
              <a:latin typeface="Times New Roman" panose="02020603050405020304" pitchFamily="18" charset="0"/>
              <a:ea typeface="Times New Roman" panose="02020603050405020304" pitchFamily="18" charset="0"/>
            </a:endParaRPr>
          </a:p>
        </p:txBody>
      </p:sp>
      <p:sp>
        <p:nvSpPr>
          <p:cNvPr id="8" name="Прямоугольник 7"/>
          <p:cNvSpPr/>
          <p:nvPr/>
        </p:nvSpPr>
        <p:spPr>
          <a:xfrm>
            <a:off x="705148" y="4005064"/>
            <a:ext cx="7827292" cy="1938992"/>
          </a:xfrm>
          <a:prstGeom prst="rect">
            <a:avLst/>
          </a:prstGeom>
        </p:spPr>
        <p:txBody>
          <a:bodyPr wrap="square">
            <a:spAutoFit/>
          </a:bodyPr>
          <a:lstStyle/>
          <a:p>
            <a:pPr marL="342900" lvl="0" indent="-342900" algn="just">
              <a:spcAft>
                <a:spcPts val="0"/>
              </a:spcAft>
              <a:buFont typeface="Times New Roman" panose="02020603050405020304" pitchFamily="18" charset="0"/>
              <a:buChar char="•"/>
              <a:tabLst>
                <a:tab pos="457200" algn="l"/>
              </a:tabLst>
            </a:pPr>
            <a:r>
              <a:rPr lang="kk-KZ" sz="2400" dirty="0">
                <a:latin typeface="Kz Times New Roman"/>
                <a:ea typeface="Times New Roman" panose="02020603050405020304" pitchFamily="18" charset="0"/>
                <a:cs typeface="Times New Roman" panose="02020603050405020304" pitchFamily="18" charset="0"/>
              </a:rPr>
              <a:t>өнім ауданын өсіруде;</a:t>
            </a:r>
            <a:endParaRPr lang="ru-RU" sz="2400" dirty="0">
              <a:latin typeface="Kz Times New Roman"/>
              <a:ea typeface="Times New Roman" panose="02020603050405020304" pitchFamily="18" charset="0"/>
            </a:endParaRPr>
          </a:p>
          <a:p>
            <a:pPr marL="342900" lvl="0" indent="-342900" algn="just">
              <a:spcAft>
                <a:spcPts val="0"/>
              </a:spcAft>
              <a:buFont typeface="Times New Roman" panose="02020603050405020304" pitchFamily="18" charset="0"/>
              <a:buChar char="•"/>
              <a:tabLst>
                <a:tab pos="457200" algn="l"/>
              </a:tabLst>
            </a:pPr>
            <a:r>
              <a:rPr lang="kk-KZ" sz="2400" dirty="0">
                <a:latin typeface="Kz Times New Roman"/>
                <a:ea typeface="Times New Roman" panose="02020603050405020304" pitchFamily="18" charset="0"/>
                <a:cs typeface="Times New Roman" panose="02020603050405020304" pitchFamily="18" charset="0"/>
              </a:rPr>
              <a:t>өнім түрлерінің санын ұлғайтуда;</a:t>
            </a:r>
            <a:endParaRPr lang="ru-RU" sz="2400" dirty="0">
              <a:latin typeface="Kz Times New Roman"/>
              <a:ea typeface="Times New Roman" panose="02020603050405020304" pitchFamily="18" charset="0"/>
            </a:endParaRPr>
          </a:p>
          <a:p>
            <a:pPr marL="342900" lvl="0" indent="-342900" algn="just">
              <a:spcAft>
                <a:spcPts val="0"/>
              </a:spcAft>
              <a:buFont typeface="Times New Roman" panose="02020603050405020304" pitchFamily="18" charset="0"/>
              <a:buChar char="•"/>
              <a:tabLst>
                <a:tab pos="457200" algn="l"/>
              </a:tabLst>
            </a:pPr>
            <a:r>
              <a:rPr lang="kk-KZ" sz="2400" dirty="0">
                <a:latin typeface="Kz Times New Roman"/>
                <a:ea typeface="Times New Roman" panose="02020603050405020304" pitchFamily="18" charset="0"/>
                <a:cs typeface="Times New Roman" panose="02020603050405020304" pitchFamily="18" charset="0"/>
              </a:rPr>
              <a:t>өнім сапасын жоғарылатуда;</a:t>
            </a:r>
            <a:endParaRPr lang="ru-RU" sz="2400" dirty="0">
              <a:latin typeface="Kz Times New Roman"/>
              <a:ea typeface="Times New Roman" panose="02020603050405020304" pitchFamily="18" charset="0"/>
            </a:endParaRPr>
          </a:p>
          <a:p>
            <a:pPr marL="342900" lvl="0" indent="-342900" algn="just">
              <a:spcAft>
                <a:spcPts val="0"/>
              </a:spcAft>
              <a:buFont typeface="Times New Roman" panose="02020603050405020304" pitchFamily="18" charset="0"/>
              <a:buChar char="•"/>
              <a:tabLst>
                <a:tab pos="457200" algn="l"/>
              </a:tabLst>
            </a:pPr>
            <a:r>
              <a:rPr lang="kk-KZ" sz="2400" dirty="0">
                <a:latin typeface="Kz Times New Roman"/>
                <a:ea typeface="Times New Roman" panose="02020603050405020304" pitchFamily="18" charset="0"/>
                <a:cs typeface="Times New Roman" panose="02020603050405020304" pitchFamily="18" charset="0"/>
              </a:rPr>
              <a:t>өнімнің өзіндік құнын төмендетуде;</a:t>
            </a:r>
            <a:endParaRPr lang="ru-RU" sz="2400" dirty="0">
              <a:latin typeface="Kz Times New Roman"/>
              <a:ea typeface="Times New Roman" panose="02020603050405020304" pitchFamily="18" charset="0"/>
            </a:endParaRPr>
          </a:p>
          <a:p>
            <a:pPr marL="342900" lvl="0" indent="-342900" algn="just">
              <a:spcAft>
                <a:spcPts val="0"/>
              </a:spcAft>
              <a:buFont typeface="Times New Roman" panose="02020603050405020304" pitchFamily="18" charset="0"/>
              <a:buChar char="•"/>
              <a:tabLst>
                <a:tab pos="457200" algn="l"/>
              </a:tabLst>
            </a:pPr>
            <a:r>
              <a:rPr lang="kk-KZ" sz="2400" dirty="0">
                <a:latin typeface="Kz Times New Roman"/>
                <a:ea typeface="Times New Roman" panose="02020603050405020304" pitchFamily="18" charset="0"/>
                <a:cs typeface="Times New Roman" panose="02020603050405020304" pitchFamily="18" charset="0"/>
              </a:rPr>
              <a:t>әлеуметтік және экологиялық міндеттерді шешуде.</a:t>
            </a:r>
            <a:endParaRPr lang="ru-RU" sz="2400" dirty="0">
              <a:effectLst/>
              <a:latin typeface="Kz Times New Roman"/>
              <a:ea typeface="Times New Roman" panose="02020603050405020304" pitchFamily="18" charset="0"/>
            </a:endParaRPr>
          </a:p>
        </p:txBody>
      </p:sp>
    </p:spTree>
    <p:extLst>
      <p:ext uri="{BB962C8B-B14F-4D97-AF65-F5344CB8AC3E}">
        <p14:creationId xmlns:p14="http://schemas.microsoft.com/office/powerpoint/2010/main" val="24925570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1440230499"/>
              </p:ext>
            </p:extLst>
          </p:nvPr>
        </p:nvGraphicFramePr>
        <p:xfrm>
          <a:off x="539552" y="1196752"/>
          <a:ext cx="7920880" cy="5152962"/>
        </p:xfrm>
        <a:graphic>
          <a:graphicData uri="http://schemas.openxmlformats.org/drawingml/2006/table">
            <a:tbl>
              <a:tblPr firstRow="1" firstCol="1" bandRow="1">
                <a:tableStyleId>{5C22544A-7EE6-4342-B048-85BDC9FD1C3A}</a:tableStyleId>
              </a:tblPr>
              <a:tblGrid>
                <a:gridCol w="2251144">
                  <a:extLst>
                    <a:ext uri="{9D8B030D-6E8A-4147-A177-3AD203B41FA5}">
                      <a16:colId xmlns:a16="http://schemas.microsoft.com/office/drawing/2014/main" val="20000"/>
                    </a:ext>
                  </a:extLst>
                </a:gridCol>
                <a:gridCol w="3029443">
                  <a:extLst>
                    <a:ext uri="{9D8B030D-6E8A-4147-A177-3AD203B41FA5}">
                      <a16:colId xmlns:a16="http://schemas.microsoft.com/office/drawing/2014/main" val="20001"/>
                    </a:ext>
                  </a:extLst>
                </a:gridCol>
                <a:gridCol w="2640293">
                  <a:extLst>
                    <a:ext uri="{9D8B030D-6E8A-4147-A177-3AD203B41FA5}">
                      <a16:colId xmlns:a16="http://schemas.microsoft.com/office/drawing/2014/main" val="20002"/>
                    </a:ext>
                  </a:extLst>
                </a:gridCol>
              </a:tblGrid>
              <a:tr h="198159">
                <a:tc>
                  <a:txBody>
                    <a:bodyPr/>
                    <a:lstStyle/>
                    <a:p>
                      <a:pPr>
                        <a:lnSpc>
                          <a:spcPct val="107000"/>
                        </a:lnSpc>
                        <a:spcAft>
                          <a:spcPts val="0"/>
                        </a:spcAft>
                      </a:pPr>
                      <a:r>
                        <a:rPr lang="kk-KZ" sz="1600" dirty="0">
                          <a:effectLst/>
                          <a:latin typeface="Times New Roman" panose="02020603050405020304" pitchFamily="18" charset="0"/>
                          <a:cs typeface="Times New Roman" panose="02020603050405020304" pitchFamily="18" charset="0"/>
                        </a:rPr>
                        <a:t>Талдау пәні</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kk-KZ" sz="1600">
                          <a:effectLst/>
                          <a:latin typeface="Times New Roman" panose="02020603050405020304" pitchFamily="18" charset="0"/>
                          <a:cs typeface="Times New Roman" panose="02020603050405020304" pitchFamily="18" charset="0"/>
                        </a:rPr>
                        <a:t>Мазмұны </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kk-KZ" sz="1600" dirty="0">
                          <a:effectLst/>
                          <a:latin typeface="Times New Roman" panose="02020603050405020304" pitchFamily="18" charset="0"/>
                          <a:cs typeface="Times New Roman" panose="02020603050405020304" pitchFamily="18" charset="0"/>
                        </a:rPr>
                        <a:t>Талдау әдісі</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1073921">
                <a:tc>
                  <a:txBody>
                    <a:bodyPr/>
                    <a:lstStyle/>
                    <a:p>
                      <a:pPr>
                        <a:lnSpc>
                          <a:spcPct val="107000"/>
                        </a:lnSpc>
                        <a:spcAft>
                          <a:spcPts val="0"/>
                        </a:spcAft>
                      </a:pPr>
                      <a:r>
                        <a:rPr lang="kk-KZ" sz="2000" dirty="0">
                          <a:effectLst/>
                          <a:latin typeface="Times New Roman" panose="02020603050405020304" pitchFamily="18" charset="0"/>
                          <a:cs typeface="Times New Roman" panose="02020603050405020304" pitchFamily="18" charset="0"/>
                        </a:rPr>
                        <a:t>Жобаның тиімділігі</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kk-KZ" sz="2000" dirty="0">
                          <a:effectLst/>
                          <a:latin typeface="Times New Roman" panose="02020603050405020304" pitchFamily="18" charset="0"/>
                          <a:cs typeface="Times New Roman" panose="02020603050405020304" pitchFamily="18" charset="0"/>
                        </a:rPr>
                        <a:t>Жобаның қойылған мақсаттарға сәйкестік дәрежесі және нәтижеге жету өлшемі</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kk-KZ" sz="2000">
                          <a:effectLst/>
                          <a:latin typeface="Times New Roman" panose="02020603050405020304" pitchFamily="18" charset="0"/>
                          <a:cs typeface="Times New Roman" panose="02020603050405020304" pitchFamily="18" charset="0"/>
                        </a:rPr>
                        <a:t>Инвестициялық жобаның тиімділік көрсеткіштерін есептеу </a:t>
                      </a:r>
                      <a:endParaRPr lang="ru-RU"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800847">
                <a:tc>
                  <a:txBody>
                    <a:bodyPr/>
                    <a:lstStyle/>
                    <a:p>
                      <a:pPr>
                        <a:lnSpc>
                          <a:spcPct val="107000"/>
                        </a:lnSpc>
                        <a:spcAft>
                          <a:spcPts val="0"/>
                        </a:spcAft>
                      </a:pPr>
                      <a:r>
                        <a:rPr lang="kk-KZ" sz="2000">
                          <a:effectLst/>
                          <a:latin typeface="Times New Roman" panose="02020603050405020304" pitchFamily="18" charset="0"/>
                          <a:cs typeface="Times New Roman" panose="02020603050405020304" pitchFamily="18" charset="0"/>
                        </a:rPr>
                        <a:t>Жоба мен оның қатысушыларының тәуекелі</a:t>
                      </a:r>
                      <a:endParaRPr lang="ru-RU"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kk-KZ" sz="2000" dirty="0">
                          <a:effectLst/>
                          <a:latin typeface="Times New Roman" panose="02020603050405020304" pitchFamily="18" charset="0"/>
                          <a:cs typeface="Times New Roman" panose="02020603050405020304" pitchFamily="18" charset="0"/>
                        </a:rPr>
                        <a:t>Нәтижеге жете алмай қалу ықтималдығы</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kk-KZ" sz="2000" dirty="0">
                          <a:effectLst/>
                          <a:latin typeface="Times New Roman" panose="02020603050405020304" pitchFamily="18" charset="0"/>
                          <a:cs typeface="Times New Roman" panose="02020603050405020304" pitchFamily="18" charset="0"/>
                        </a:rPr>
                        <a:t>Тәуекелді сандық және сапалық бағалау</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2535585">
                <a:tc>
                  <a:txBody>
                    <a:bodyPr/>
                    <a:lstStyle/>
                    <a:p>
                      <a:pPr>
                        <a:lnSpc>
                          <a:spcPct val="107000"/>
                        </a:lnSpc>
                        <a:spcAft>
                          <a:spcPts val="0"/>
                        </a:spcAft>
                      </a:pPr>
                      <a:r>
                        <a:rPr lang="kk-KZ" sz="2000" dirty="0">
                          <a:effectLst/>
                          <a:latin typeface="Times New Roman" panose="02020603050405020304" pitchFamily="18" charset="0"/>
                          <a:cs typeface="Times New Roman" panose="02020603050405020304" pitchFamily="18" charset="0"/>
                        </a:rPr>
                        <a:t>Жобаның қаржылық іске асуы</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kk-KZ" sz="2000" dirty="0">
                          <a:effectLst/>
                          <a:latin typeface="Times New Roman" panose="02020603050405020304" pitchFamily="18" charset="0"/>
                          <a:cs typeface="Times New Roman" panose="02020603050405020304" pitchFamily="18" charset="0"/>
                        </a:rPr>
                        <a:t>Жобаны іске асыру үшін қаржылық ресурстардың жеткіліктілігі (есептеудің әрбір кезеңінде жобаны жүзеге асыратындай ақша ағымын құрайтын құрылымды </a:t>
                      </a:r>
                      <a:r>
                        <a:rPr lang="kk-KZ" sz="2000" dirty="0" smtClean="0">
                          <a:effectLst/>
                          <a:latin typeface="Times New Roman" panose="02020603050405020304" pitchFamily="18" charset="0"/>
                          <a:cs typeface="Times New Roman" panose="02020603050405020304" pitchFamily="18" charset="0"/>
                        </a:rPr>
                        <a:t>қамтамасыз </a:t>
                      </a:r>
                      <a:r>
                        <a:rPr lang="kk-KZ" sz="2000" dirty="0">
                          <a:effectLst/>
                          <a:latin typeface="Times New Roman" panose="02020603050405020304" pitchFamily="18" charset="0"/>
                          <a:cs typeface="Times New Roman" panose="02020603050405020304" pitchFamily="18" charset="0"/>
                        </a:rPr>
                        <a:t>ету)</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kk-KZ" sz="2000" dirty="0">
                          <a:effectLst/>
                          <a:latin typeface="Times New Roman" panose="02020603050405020304" pitchFamily="18" charset="0"/>
                          <a:cs typeface="Times New Roman" panose="02020603050405020304" pitchFamily="18" charset="0"/>
                        </a:rPr>
                        <a:t>Жоба бойыша ақша ағымдарын талдау</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bl>
          </a:graphicData>
        </a:graphic>
      </p:graphicFrame>
      <p:sp>
        <p:nvSpPr>
          <p:cNvPr id="3" name="Rectangle 1"/>
          <p:cNvSpPr>
            <a:spLocks noChangeArrowheads="1"/>
          </p:cNvSpPr>
          <p:nvPr/>
        </p:nvSpPr>
        <p:spPr bwMode="auto">
          <a:xfrm>
            <a:off x="539552" y="260648"/>
            <a:ext cx="727280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kk-KZ" altLang="ru-RU" sz="2400" b="1" i="0" u="none" strike="noStrike" cap="none" normalizeH="0" baseline="0" dirty="0" smtClean="0">
                <a:ln>
                  <a:noFill/>
                </a:ln>
                <a:solidFill>
                  <a:schemeClr val="tx2"/>
                </a:solidFill>
                <a:effectLst/>
                <a:latin typeface="Kz Times New Roman"/>
                <a:ea typeface="Calibri" panose="020F0502020204030204" pitchFamily="34" charset="0"/>
                <a:cs typeface="Times New Roman" panose="02020603050405020304" pitchFamily="18" charset="0"/>
              </a:rPr>
              <a:t>Жобаны </a:t>
            </a:r>
            <a:r>
              <a:rPr kumimoji="0" lang="kk-KZ" altLang="ru-RU" sz="2400" b="1" i="0" u="none" strike="noStrike" cap="none" normalizeH="0" baseline="0" dirty="0" smtClean="0">
                <a:ln>
                  <a:noFill/>
                </a:ln>
                <a:solidFill>
                  <a:schemeClr val="tx2"/>
                </a:solidFill>
                <a:effectLst/>
                <a:latin typeface="Kz Times New Roman"/>
                <a:ea typeface="Calibri" panose="020F0502020204030204" pitchFamily="34" charset="0"/>
                <a:cs typeface="Times New Roman" panose="02020603050405020304" pitchFamily="18" charset="0"/>
              </a:rPr>
              <a:t>экономикалық талдаудың пәні мен әдістері</a:t>
            </a:r>
            <a:endParaRPr kumimoji="0" lang="kk-KZ" altLang="ru-RU" sz="2400" b="1" i="0" u="none" strike="noStrike" cap="none" normalizeH="0" baseline="0" dirty="0" smtClean="0">
              <a:ln>
                <a:noFill/>
              </a:ln>
              <a:solidFill>
                <a:schemeClr val="tx2"/>
              </a:solidFill>
              <a:effectLst/>
              <a:latin typeface="Kz Times New Roman"/>
            </a:endParaRPr>
          </a:p>
        </p:txBody>
      </p:sp>
    </p:spTree>
    <p:extLst>
      <p:ext uri="{BB962C8B-B14F-4D97-AF65-F5344CB8AC3E}">
        <p14:creationId xmlns:p14="http://schemas.microsoft.com/office/powerpoint/2010/main" val="21110784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41783"/>
            <a:ext cx="8229600" cy="782961"/>
          </a:xfrm>
        </p:spPr>
        <p:txBody>
          <a:bodyPr>
            <a:normAutofit/>
          </a:bodyPr>
          <a:lstStyle/>
          <a:p>
            <a:r>
              <a:rPr lang="kk-KZ" sz="2800" b="1" dirty="0" smtClean="0">
                <a:solidFill>
                  <a:srgbClr val="0070C0"/>
                </a:solidFill>
                <a:latin typeface="Kz Times New Roman"/>
                <a:cs typeface="Times New Roman" panose="02020603050405020304" pitchFamily="18" charset="0"/>
              </a:rPr>
              <a:t>Жоба тиімділігінің түрлері</a:t>
            </a:r>
            <a:endParaRPr lang="ru-RU" sz="2800" b="1" dirty="0">
              <a:solidFill>
                <a:srgbClr val="0070C0"/>
              </a:solidFill>
              <a:latin typeface="Kz Times New Roman"/>
              <a:cs typeface="Times New Roman" panose="02020603050405020304"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569106644"/>
              </p:ext>
            </p:extLst>
          </p:nvPr>
        </p:nvGraphicFramePr>
        <p:xfrm>
          <a:off x="457200" y="1484783"/>
          <a:ext cx="8435280" cy="4154410"/>
        </p:xfrm>
        <a:graphic>
          <a:graphicData uri="http://schemas.openxmlformats.org/drawingml/2006/table">
            <a:tbl>
              <a:tblPr firstRow="1" bandRow="1">
                <a:tableStyleId>{5940675A-B579-460E-94D1-54222C63F5DA}</a:tableStyleId>
              </a:tblPr>
              <a:tblGrid>
                <a:gridCol w="1810544">
                  <a:extLst>
                    <a:ext uri="{9D8B030D-6E8A-4147-A177-3AD203B41FA5}">
                      <a16:colId xmlns:a16="http://schemas.microsoft.com/office/drawing/2014/main" val="20000"/>
                    </a:ext>
                  </a:extLst>
                </a:gridCol>
                <a:gridCol w="1656184">
                  <a:extLst>
                    <a:ext uri="{9D8B030D-6E8A-4147-A177-3AD203B41FA5}">
                      <a16:colId xmlns:a16="http://schemas.microsoft.com/office/drawing/2014/main" val="20001"/>
                    </a:ext>
                  </a:extLst>
                </a:gridCol>
                <a:gridCol w="1471032">
                  <a:extLst>
                    <a:ext uri="{9D8B030D-6E8A-4147-A177-3AD203B41FA5}">
                      <a16:colId xmlns:a16="http://schemas.microsoft.com/office/drawing/2014/main" val="20002"/>
                    </a:ext>
                  </a:extLst>
                </a:gridCol>
                <a:gridCol w="1645920">
                  <a:extLst>
                    <a:ext uri="{9D8B030D-6E8A-4147-A177-3AD203B41FA5}">
                      <a16:colId xmlns:a16="http://schemas.microsoft.com/office/drawing/2014/main" val="20003"/>
                    </a:ext>
                  </a:extLst>
                </a:gridCol>
                <a:gridCol w="1851600">
                  <a:extLst>
                    <a:ext uri="{9D8B030D-6E8A-4147-A177-3AD203B41FA5}">
                      <a16:colId xmlns:a16="http://schemas.microsoft.com/office/drawing/2014/main" val="20004"/>
                    </a:ext>
                  </a:extLst>
                </a:gridCol>
              </a:tblGrid>
              <a:tr h="792089">
                <a:tc>
                  <a:txBody>
                    <a:bodyPr/>
                    <a:lstStyle/>
                    <a:p>
                      <a:r>
                        <a:rPr lang="kk-KZ" sz="2400" i="0" dirty="0" smtClean="0">
                          <a:solidFill>
                            <a:schemeClr val="tx1"/>
                          </a:solidFill>
                          <a:latin typeface="Kz Times New Roman"/>
                          <a:cs typeface="Times New Roman" panose="02020603050405020304" pitchFamily="18" charset="0"/>
                        </a:rPr>
                        <a:t>Жіктемелік </a:t>
                      </a:r>
                      <a:r>
                        <a:rPr lang="kk-KZ" sz="2400" i="0" baseline="0" dirty="0" smtClean="0">
                          <a:solidFill>
                            <a:schemeClr val="tx1"/>
                          </a:solidFill>
                          <a:latin typeface="Kz Times New Roman"/>
                          <a:cs typeface="Times New Roman" panose="02020603050405020304" pitchFamily="18" charset="0"/>
                        </a:rPr>
                        <a:t>белгілері</a:t>
                      </a:r>
                      <a:endParaRPr lang="ru-RU" sz="2400" i="0" dirty="0">
                        <a:solidFill>
                          <a:schemeClr val="tx1"/>
                        </a:solidFill>
                        <a:latin typeface="Kz Times New Roman"/>
                        <a:cs typeface="Times New Roman" panose="02020603050405020304" pitchFamily="18" charset="0"/>
                      </a:endParaRPr>
                    </a:p>
                  </a:txBody>
                  <a:tcPr/>
                </a:tc>
                <a:tc gridSpan="4">
                  <a:txBody>
                    <a:bodyPr/>
                    <a:lstStyle/>
                    <a:p>
                      <a:r>
                        <a:rPr lang="kk-KZ" sz="2400" i="0" dirty="0" smtClean="0">
                          <a:solidFill>
                            <a:schemeClr val="tx1"/>
                          </a:solidFill>
                          <a:latin typeface="Kz Times New Roman"/>
                          <a:cs typeface="Times New Roman" panose="02020603050405020304" pitchFamily="18" charset="0"/>
                        </a:rPr>
                        <a:t>                      Жоба тиімділігінің түрлері</a:t>
                      </a:r>
                      <a:endParaRPr lang="ru-RU" sz="2400" i="0" dirty="0">
                        <a:solidFill>
                          <a:schemeClr val="tx1"/>
                        </a:solidFill>
                        <a:latin typeface="Kz Times New Roman"/>
                        <a:cs typeface="Times New Roman" panose="02020603050405020304" pitchFamily="18" charset="0"/>
                      </a:endParaRPr>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extLst>
                  <a:ext uri="{0D108BD9-81ED-4DB2-BD59-A6C34878D82A}">
                    <a16:rowId xmlns:a16="http://schemas.microsoft.com/office/drawing/2014/main" val="10000"/>
                  </a:ext>
                </a:extLst>
              </a:tr>
              <a:tr h="1045450">
                <a:tc>
                  <a:txBody>
                    <a:bodyPr/>
                    <a:lstStyle/>
                    <a:p>
                      <a:r>
                        <a:rPr lang="en-US" sz="2400" i="0" dirty="0" smtClean="0">
                          <a:solidFill>
                            <a:schemeClr val="tx1"/>
                          </a:solidFill>
                          <a:latin typeface="Kz Times New Roman"/>
                          <a:cs typeface="Times New Roman" panose="02020603050405020304" pitchFamily="18" charset="0"/>
                        </a:rPr>
                        <a:t>1.</a:t>
                      </a:r>
                      <a:r>
                        <a:rPr lang="kk-KZ" sz="2400" i="0" dirty="0" smtClean="0">
                          <a:solidFill>
                            <a:schemeClr val="tx1"/>
                          </a:solidFill>
                          <a:latin typeface="Kz Times New Roman"/>
                          <a:cs typeface="Times New Roman" panose="02020603050405020304" pitchFamily="18" charset="0"/>
                        </a:rPr>
                        <a:t>Тиімділік</a:t>
                      </a:r>
                      <a:r>
                        <a:rPr lang="kk-KZ" sz="2400" i="0" baseline="0" dirty="0" smtClean="0">
                          <a:solidFill>
                            <a:schemeClr val="tx1"/>
                          </a:solidFill>
                          <a:latin typeface="Kz Times New Roman"/>
                          <a:cs typeface="Times New Roman" panose="02020603050405020304" pitchFamily="18" charset="0"/>
                        </a:rPr>
                        <a:t> </a:t>
                      </a:r>
                      <a:r>
                        <a:rPr lang="kk-KZ" sz="2400" i="0" baseline="0" dirty="0" smtClean="0">
                          <a:solidFill>
                            <a:schemeClr val="tx1"/>
                          </a:solidFill>
                          <a:latin typeface="Kz Times New Roman"/>
                          <a:cs typeface="Times New Roman" panose="02020603050405020304" pitchFamily="18" charset="0"/>
                        </a:rPr>
                        <a:t>түрлері</a:t>
                      </a:r>
                      <a:endParaRPr lang="ru-RU" sz="2400" i="0" dirty="0">
                        <a:solidFill>
                          <a:schemeClr val="tx1"/>
                        </a:solidFill>
                        <a:latin typeface="Kz Times New Roman"/>
                        <a:cs typeface="Times New Roman" panose="02020603050405020304" pitchFamily="18" charset="0"/>
                      </a:endParaRPr>
                    </a:p>
                  </a:txBody>
                  <a:tcPr/>
                </a:tc>
                <a:tc gridSpan="2">
                  <a:txBody>
                    <a:bodyPr/>
                    <a:lstStyle/>
                    <a:p>
                      <a:pPr algn="ctr"/>
                      <a:r>
                        <a:rPr lang="kk-KZ" sz="2400" i="0" dirty="0" smtClean="0">
                          <a:solidFill>
                            <a:schemeClr val="tx1"/>
                          </a:solidFill>
                          <a:latin typeface="Kz Times New Roman"/>
                          <a:cs typeface="Times New Roman" panose="02020603050405020304" pitchFamily="18" charset="0"/>
                        </a:rPr>
                        <a:t>Жалпы жобаның тиімділігі</a:t>
                      </a:r>
                      <a:endParaRPr lang="ru-RU" sz="2400" i="0" dirty="0">
                        <a:solidFill>
                          <a:schemeClr val="tx1"/>
                        </a:solidFill>
                        <a:latin typeface="Kz Times New Roman"/>
                        <a:cs typeface="Times New Roman" panose="02020603050405020304" pitchFamily="18" charset="0"/>
                      </a:endParaRPr>
                    </a:p>
                  </a:txBody>
                  <a:tcPr/>
                </a:tc>
                <a:tc hMerge="1">
                  <a:txBody>
                    <a:bodyPr/>
                    <a:lstStyle/>
                    <a:p>
                      <a:endParaRPr lang="ru-RU" dirty="0"/>
                    </a:p>
                  </a:txBody>
                  <a:tcPr/>
                </a:tc>
                <a:tc gridSpan="2">
                  <a:txBody>
                    <a:bodyPr/>
                    <a:lstStyle/>
                    <a:p>
                      <a:pPr algn="ctr"/>
                      <a:r>
                        <a:rPr lang="kk-KZ" sz="2400" i="0" dirty="0" smtClean="0">
                          <a:solidFill>
                            <a:schemeClr val="tx1"/>
                          </a:solidFill>
                          <a:latin typeface="Kz Times New Roman"/>
                          <a:cs typeface="Times New Roman" panose="02020603050405020304" pitchFamily="18" charset="0"/>
                        </a:rPr>
                        <a:t>Жобаға қатысудың</a:t>
                      </a:r>
                      <a:r>
                        <a:rPr lang="kk-KZ" sz="2400" i="0" baseline="0" dirty="0" smtClean="0">
                          <a:solidFill>
                            <a:schemeClr val="tx1"/>
                          </a:solidFill>
                          <a:latin typeface="Kz Times New Roman"/>
                          <a:cs typeface="Times New Roman" panose="02020603050405020304" pitchFamily="18" charset="0"/>
                        </a:rPr>
                        <a:t> тиімділігі</a:t>
                      </a:r>
                      <a:endParaRPr lang="ru-RU" sz="2400" i="0" dirty="0">
                        <a:solidFill>
                          <a:schemeClr val="tx1"/>
                        </a:solidFill>
                        <a:latin typeface="Kz Times New Roman"/>
                        <a:cs typeface="Times New Roman" panose="02020603050405020304" pitchFamily="18" charset="0"/>
                      </a:endParaRPr>
                    </a:p>
                  </a:txBody>
                  <a:tcPr/>
                </a:tc>
                <a:tc hMerge="1">
                  <a:txBody>
                    <a:bodyPr/>
                    <a:lstStyle/>
                    <a:p>
                      <a:endParaRPr lang="ru-RU" dirty="0"/>
                    </a:p>
                  </a:txBody>
                  <a:tcPr/>
                </a:tc>
                <a:extLst>
                  <a:ext uri="{0D108BD9-81ED-4DB2-BD59-A6C34878D82A}">
                    <a16:rowId xmlns:a16="http://schemas.microsoft.com/office/drawing/2014/main" val="10001"/>
                  </a:ext>
                </a:extLst>
              </a:tr>
              <a:tr h="1941549">
                <a:tc>
                  <a:txBody>
                    <a:bodyPr/>
                    <a:lstStyle/>
                    <a:p>
                      <a:r>
                        <a:rPr lang="en-US" sz="2400" i="0" dirty="0" smtClean="0">
                          <a:solidFill>
                            <a:schemeClr val="tx1"/>
                          </a:solidFill>
                          <a:latin typeface="Kz Times New Roman"/>
                          <a:cs typeface="Times New Roman" panose="02020603050405020304" pitchFamily="18" charset="0"/>
                        </a:rPr>
                        <a:t>2.</a:t>
                      </a:r>
                      <a:r>
                        <a:rPr lang="kk-KZ" sz="2400" i="0" dirty="0" smtClean="0">
                          <a:solidFill>
                            <a:schemeClr val="tx1"/>
                          </a:solidFill>
                          <a:latin typeface="Kz Times New Roman"/>
                          <a:cs typeface="Times New Roman" panose="02020603050405020304" pitchFamily="18" charset="0"/>
                        </a:rPr>
                        <a:t>Эффект түрі</a:t>
                      </a:r>
                      <a:endParaRPr lang="ru-RU" sz="2400" i="0" dirty="0">
                        <a:solidFill>
                          <a:schemeClr val="tx1"/>
                        </a:solidFill>
                        <a:latin typeface="Kz Times New Roman"/>
                        <a:cs typeface="Times New Roman" panose="02020603050405020304" pitchFamily="18" charset="0"/>
                      </a:endParaRPr>
                    </a:p>
                  </a:txBody>
                  <a:tcPr/>
                </a:tc>
                <a:tc>
                  <a:txBody>
                    <a:bodyPr/>
                    <a:lstStyle/>
                    <a:p>
                      <a:r>
                        <a:rPr lang="kk-KZ" sz="2400" i="0" kern="1200" dirty="0" smtClean="0">
                          <a:solidFill>
                            <a:schemeClr val="tx1"/>
                          </a:solidFill>
                          <a:effectLst/>
                          <a:latin typeface="Kz Times New Roman"/>
                          <a:ea typeface="+mn-ea"/>
                          <a:cs typeface="Times New Roman" panose="02020603050405020304" pitchFamily="18" charset="0"/>
                        </a:rPr>
                        <a:t>Қаржылық (</a:t>
                      </a:r>
                      <a:r>
                        <a:rPr lang="kk-KZ" sz="2400" i="0" kern="1200" dirty="0" smtClean="0">
                          <a:solidFill>
                            <a:schemeClr val="tx1"/>
                          </a:solidFill>
                          <a:effectLst/>
                          <a:latin typeface="Kz Times New Roman"/>
                          <a:ea typeface="+mn-ea"/>
                          <a:cs typeface="Times New Roman" panose="02020603050405020304" pitchFamily="18" charset="0"/>
                        </a:rPr>
                        <a:t>Коммер-циялық</a:t>
                      </a:r>
                      <a:r>
                        <a:rPr lang="kk-KZ" sz="2400" i="0" kern="1200" dirty="0" smtClean="0">
                          <a:solidFill>
                            <a:schemeClr val="tx1"/>
                          </a:solidFill>
                          <a:effectLst/>
                          <a:latin typeface="Kz Times New Roman"/>
                          <a:ea typeface="+mn-ea"/>
                          <a:cs typeface="Times New Roman" panose="02020603050405020304" pitchFamily="18" charset="0"/>
                        </a:rPr>
                        <a:t>) тиімділік</a:t>
                      </a:r>
                      <a:endParaRPr lang="ru-RU" sz="2400" i="0" dirty="0">
                        <a:solidFill>
                          <a:schemeClr val="tx1"/>
                        </a:solidFill>
                        <a:latin typeface="Kz Times New Roman"/>
                        <a:cs typeface="Times New Roman" panose="02020603050405020304" pitchFamily="18" charset="0"/>
                      </a:endParaRPr>
                    </a:p>
                  </a:txBody>
                  <a:tcPr/>
                </a:tc>
                <a:tc>
                  <a:txBody>
                    <a:bodyPr/>
                    <a:lstStyle/>
                    <a:p>
                      <a:r>
                        <a:rPr lang="en-US" sz="2400" i="0" kern="1200" dirty="0" err="1" smtClean="0">
                          <a:solidFill>
                            <a:schemeClr val="tx1"/>
                          </a:solidFill>
                          <a:effectLst/>
                          <a:latin typeface="Kz Times New Roman"/>
                          <a:ea typeface="+mn-ea"/>
                          <a:cs typeface="Times New Roman" panose="02020603050405020304" pitchFamily="18" charset="0"/>
                        </a:rPr>
                        <a:t>Эконо</a:t>
                      </a:r>
                      <a:r>
                        <a:rPr lang="kk-KZ" sz="2400" i="0" kern="1200" dirty="0" smtClean="0">
                          <a:solidFill>
                            <a:schemeClr val="tx1"/>
                          </a:solidFill>
                          <a:effectLst/>
                          <a:latin typeface="Kz Times New Roman"/>
                          <a:ea typeface="+mn-ea"/>
                          <a:cs typeface="Times New Roman" panose="02020603050405020304" pitchFamily="18" charset="0"/>
                        </a:rPr>
                        <a:t>-</a:t>
                      </a:r>
                      <a:r>
                        <a:rPr lang="en-US" sz="2400" i="0" kern="1200" dirty="0" err="1" smtClean="0">
                          <a:solidFill>
                            <a:schemeClr val="tx1"/>
                          </a:solidFill>
                          <a:effectLst/>
                          <a:latin typeface="Kz Times New Roman"/>
                          <a:ea typeface="+mn-ea"/>
                          <a:cs typeface="Times New Roman" panose="02020603050405020304" pitchFamily="18" charset="0"/>
                        </a:rPr>
                        <a:t>микалық</a:t>
                      </a:r>
                      <a:r>
                        <a:rPr lang="en-US" sz="2400" i="0" kern="1200" dirty="0" smtClean="0">
                          <a:solidFill>
                            <a:schemeClr val="tx1"/>
                          </a:solidFill>
                          <a:effectLst/>
                          <a:latin typeface="Kz Times New Roman"/>
                          <a:ea typeface="+mn-ea"/>
                          <a:cs typeface="Times New Roman" panose="02020603050405020304" pitchFamily="18" charset="0"/>
                        </a:rPr>
                        <a:t> </a:t>
                      </a:r>
                      <a:r>
                        <a:rPr lang="en-US" sz="2400" i="0" kern="1200" dirty="0" err="1" smtClean="0">
                          <a:solidFill>
                            <a:schemeClr val="tx1"/>
                          </a:solidFill>
                          <a:effectLst/>
                          <a:latin typeface="Kz Times New Roman"/>
                          <a:ea typeface="+mn-ea"/>
                          <a:cs typeface="Times New Roman" panose="02020603050405020304" pitchFamily="18" charset="0"/>
                        </a:rPr>
                        <a:t>тиімділік</a:t>
                      </a:r>
                      <a:endParaRPr lang="ru-RU" sz="2400" i="0" dirty="0">
                        <a:solidFill>
                          <a:schemeClr val="tx1"/>
                        </a:solidFill>
                        <a:latin typeface="Kz Times New Roman"/>
                        <a:cs typeface="Times New Roman" panose="02020603050405020304" pitchFamily="18" charset="0"/>
                      </a:endParaRPr>
                    </a:p>
                  </a:txBody>
                  <a:tcPr/>
                </a:tc>
                <a:tc>
                  <a:txBody>
                    <a:bodyPr/>
                    <a:lstStyle/>
                    <a:p>
                      <a:r>
                        <a:rPr lang="en-US" sz="2400" i="0" kern="1200" dirty="0" err="1" smtClean="0">
                          <a:solidFill>
                            <a:schemeClr val="tx1"/>
                          </a:solidFill>
                          <a:effectLst/>
                          <a:latin typeface="Kz Times New Roman"/>
                          <a:ea typeface="+mn-ea"/>
                          <a:cs typeface="Times New Roman" panose="02020603050405020304" pitchFamily="18" charset="0"/>
                        </a:rPr>
                        <a:t>Бюджеттік</a:t>
                      </a:r>
                      <a:r>
                        <a:rPr lang="en-US" sz="2400" i="0" kern="1200" dirty="0" smtClean="0">
                          <a:solidFill>
                            <a:schemeClr val="tx1"/>
                          </a:solidFill>
                          <a:effectLst/>
                          <a:latin typeface="Kz Times New Roman"/>
                          <a:ea typeface="+mn-ea"/>
                          <a:cs typeface="Times New Roman" panose="02020603050405020304" pitchFamily="18" charset="0"/>
                        </a:rPr>
                        <a:t> </a:t>
                      </a:r>
                      <a:r>
                        <a:rPr lang="en-US" sz="2400" i="0" kern="1200" dirty="0" err="1" smtClean="0">
                          <a:solidFill>
                            <a:schemeClr val="tx1"/>
                          </a:solidFill>
                          <a:effectLst/>
                          <a:latin typeface="Kz Times New Roman"/>
                          <a:ea typeface="+mn-ea"/>
                          <a:cs typeface="Times New Roman" panose="02020603050405020304" pitchFamily="18" charset="0"/>
                        </a:rPr>
                        <a:t>тиімділік</a:t>
                      </a:r>
                      <a:endParaRPr lang="ru-RU" sz="2400" i="0" dirty="0">
                        <a:solidFill>
                          <a:schemeClr val="tx1"/>
                        </a:solidFill>
                        <a:latin typeface="Kz Times New Roman"/>
                        <a:cs typeface="Times New Roman" panose="02020603050405020304" pitchFamily="18" charset="0"/>
                      </a:endParaRPr>
                    </a:p>
                  </a:txBody>
                  <a:tcPr/>
                </a:tc>
                <a:tc>
                  <a:txBody>
                    <a:bodyPr/>
                    <a:lstStyle/>
                    <a:p>
                      <a:r>
                        <a:rPr lang="kk-KZ" sz="2400" i="0" dirty="0" smtClean="0">
                          <a:solidFill>
                            <a:schemeClr val="tx1"/>
                          </a:solidFill>
                          <a:latin typeface="Kz Times New Roman"/>
                          <a:cs typeface="Times New Roman" panose="02020603050405020304" pitchFamily="18" charset="0"/>
                        </a:rPr>
                        <a:t>Қоғамдық (әлеуметтік- </a:t>
                      </a:r>
                      <a:r>
                        <a:rPr lang="kk-KZ" sz="2400" i="0" dirty="0" smtClean="0">
                          <a:solidFill>
                            <a:schemeClr val="tx1"/>
                          </a:solidFill>
                          <a:latin typeface="Kz Times New Roman"/>
                          <a:cs typeface="Times New Roman" panose="02020603050405020304" pitchFamily="18" charset="0"/>
                        </a:rPr>
                        <a:t>экономика-лық</a:t>
                      </a:r>
                      <a:r>
                        <a:rPr lang="kk-KZ" sz="2400" i="0" dirty="0" smtClean="0">
                          <a:solidFill>
                            <a:schemeClr val="tx1"/>
                          </a:solidFill>
                          <a:latin typeface="Kz Times New Roman"/>
                          <a:cs typeface="Times New Roman" panose="02020603050405020304" pitchFamily="18" charset="0"/>
                        </a:rPr>
                        <a:t>) тиімділігі</a:t>
                      </a:r>
                      <a:endParaRPr lang="ru-RU" sz="2400" i="0" dirty="0">
                        <a:solidFill>
                          <a:schemeClr val="tx1"/>
                        </a:solidFill>
                        <a:latin typeface="Kz Times New Roman"/>
                        <a:cs typeface="Times New Roman" panose="02020603050405020304" pitchFamily="18" charset="0"/>
                      </a:endParaRPr>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5948443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Багетная рамка 3"/>
          <p:cNvSpPr/>
          <p:nvPr/>
        </p:nvSpPr>
        <p:spPr>
          <a:xfrm>
            <a:off x="1115616" y="332656"/>
            <a:ext cx="6840760" cy="1656184"/>
          </a:xfrm>
          <a:prstGeom prst="bevel">
            <a:avLst/>
          </a:prstGeom>
        </p:spPr>
        <p:style>
          <a:lnRef idx="2">
            <a:schemeClr val="dk1"/>
          </a:lnRef>
          <a:fillRef idx="1">
            <a:schemeClr val="lt1"/>
          </a:fillRef>
          <a:effectRef idx="0">
            <a:schemeClr val="dk1"/>
          </a:effectRef>
          <a:fontRef idx="minor">
            <a:schemeClr val="dk1"/>
          </a:fontRef>
        </p:style>
        <p:txBody>
          <a:bodyPr rtlCol="0" anchor="ctr"/>
          <a:lstStyle/>
          <a:p>
            <a:pPr algn="ctr"/>
            <a:r>
              <a:rPr lang="kk-KZ" sz="2400" b="1" dirty="0" smtClean="0">
                <a:solidFill>
                  <a:srgbClr val="0070C0"/>
                </a:solidFill>
                <a:latin typeface="Times New Roman" panose="02020603050405020304" pitchFamily="18" charset="0"/>
                <a:cs typeface="Times New Roman" panose="02020603050405020304" pitchFamily="18" charset="0"/>
              </a:rPr>
              <a:t>Инвестициялық жобаның тиімділігін талдау мақсаттары келесі түрде жүзеге асырылуы мүмкін:</a:t>
            </a:r>
            <a:endParaRPr lang="ru-RU" sz="2400" b="1" dirty="0">
              <a:solidFill>
                <a:srgbClr val="0070C0"/>
              </a:solidFill>
              <a:latin typeface="Times New Roman" panose="02020603050405020304" pitchFamily="18" charset="0"/>
              <a:cs typeface="Times New Roman" panose="02020603050405020304" pitchFamily="18" charset="0"/>
            </a:endParaRPr>
          </a:p>
        </p:txBody>
      </p:sp>
      <p:sp>
        <p:nvSpPr>
          <p:cNvPr id="5" name="Стрелка вниз 4"/>
          <p:cNvSpPr/>
          <p:nvPr/>
        </p:nvSpPr>
        <p:spPr>
          <a:xfrm>
            <a:off x="1691680" y="2132856"/>
            <a:ext cx="1008112" cy="1224136"/>
          </a:xfrm>
          <a:prstGeom prst="down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ru-RU"/>
          </a:p>
        </p:txBody>
      </p:sp>
      <p:sp>
        <p:nvSpPr>
          <p:cNvPr id="6" name="Стрелка вниз 5"/>
          <p:cNvSpPr/>
          <p:nvPr/>
        </p:nvSpPr>
        <p:spPr>
          <a:xfrm>
            <a:off x="6516216" y="2132856"/>
            <a:ext cx="1008112" cy="1224136"/>
          </a:xfrm>
          <a:prstGeom prst="down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ru-RU"/>
          </a:p>
        </p:txBody>
      </p:sp>
      <p:sp>
        <p:nvSpPr>
          <p:cNvPr id="7" name="Скругленный прямоугольник 6"/>
          <p:cNvSpPr/>
          <p:nvPr/>
        </p:nvSpPr>
        <p:spPr>
          <a:xfrm>
            <a:off x="683568" y="3501008"/>
            <a:ext cx="3024336" cy="316835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ru-RU" sz="2400" dirty="0" smtClean="0"/>
              <a:t> </a:t>
            </a:r>
            <a:r>
              <a:rPr lang="ru-RU" sz="2400" b="1" dirty="0" err="1" smtClean="0">
                <a:solidFill>
                  <a:srgbClr val="00B050"/>
                </a:solidFill>
                <a:latin typeface="Times New Roman" panose="02020603050405020304" pitchFamily="18" charset="0"/>
                <a:cs typeface="Times New Roman" panose="02020603050405020304" pitchFamily="18" charset="0"/>
              </a:rPr>
              <a:t>Тәуелсіз</a:t>
            </a:r>
            <a:r>
              <a:rPr lang="ru-RU" sz="2400" b="1" dirty="0" smtClean="0">
                <a:solidFill>
                  <a:srgbClr val="00B050"/>
                </a:solidFill>
                <a:latin typeface="Times New Roman" panose="02020603050405020304" pitchFamily="18" charset="0"/>
                <a:cs typeface="Times New Roman" panose="02020603050405020304" pitchFamily="18" charset="0"/>
              </a:rPr>
              <a:t> </a:t>
            </a:r>
            <a:r>
              <a:rPr lang="ru-RU" sz="2400" b="1" dirty="0" err="1">
                <a:solidFill>
                  <a:srgbClr val="00B050"/>
                </a:solidFill>
                <a:latin typeface="Times New Roman" panose="02020603050405020304" pitchFamily="18" charset="0"/>
                <a:cs typeface="Times New Roman" panose="02020603050405020304" pitchFamily="18" charset="0"/>
              </a:rPr>
              <a:t>инвестициялық</a:t>
            </a:r>
            <a:r>
              <a:rPr lang="ru-RU" sz="2400" b="1" dirty="0">
                <a:solidFill>
                  <a:srgbClr val="00B050"/>
                </a:solidFill>
                <a:latin typeface="Times New Roman" panose="02020603050405020304" pitchFamily="18" charset="0"/>
                <a:cs typeface="Times New Roman" panose="02020603050405020304" pitchFamily="18" charset="0"/>
              </a:rPr>
              <a:t> </a:t>
            </a:r>
            <a:r>
              <a:rPr lang="ru-RU" sz="2400" b="1" dirty="0" err="1" smtClean="0">
                <a:solidFill>
                  <a:srgbClr val="00B050"/>
                </a:solidFill>
                <a:latin typeface="Times New Roman" panose="02020603050405020304" pitchFamily="18" charset="0"/>
                <a:cs typeface="Times New Roman" panose="02020603050405020304" pitchFamily="18" charset="0"/>
              </a:rPr>
              <a:t>жобаларды</a:t>
            </a:r>
            <a:r>
              <a:rPr lang="ru-RU" sz="2400" dirty="0" smtClean="0">
                <a:solidFill>
                  <a:srgbClr val="0070C0"/>
                </a:solidFill>
                <a:latin typeface="Times New Roman" panose="02020603050405020304" pitchFamily="18" charset="0"/>
                <a:cs typeface="Times New Roman" panose="02020603050405020304" pitchFamily="18" charset="0"/>
              </a:rPr>
              <a:t> </a:t>
            </a:r>
            <a:r>
              <a:rPr lang="ru-RU" sz="2400" dirty="0" err="1">
                <a:solidFill>
                  <a:srgbClr val="0070C0"/>
                </a:solidFill>
                <a:latin typeface="Times New Roman" panose="02020603050405020304" pitchFamily="18" charset="0"/>
                <a:cs typeface="Times New Roman" panose="02020603050405020304" pitchFamily="18" charset="0"/>
              </a:rPr>
              <a:t>қабылдау</a:t>
            </a:r>
            <a:r>
              <a:rPr lang="ru-RU" sz="2400" dirty="0">
                <a:solidFill>
                  <a:srgbClr val="0070C0"/>
                </a:solidFill>
                <a:latin typeface="Times New Roman" panose="02020603050405020304" pitchFamily="18" charset="0"/>
                <a:cs typeface="Times New Roman" panose="02020603050405020304" pitchFamily="18" charset="0"/>
              </a:rPr>
              <a:t> </a:t>
            </a:r>
            <a:r>
              <a:rPr lang="ru-RU" sz="2400" dirty="0" err="1">
                <a:solidFill>
                  <a:srgbClr val="0070C0"/>
                </a:solidFill>
                <a:latin typeface="Times New Roman" panose="02020603050405020304" pitchFamily="18" charset="0"/>
                <a:cs typeface="Times New Roman" panose="02020603050405020304" pitchFamily="18" charset="0"/>
              </a:rPr>
              <a:t>немесе</a:t>
            </a:r>
            <a:r>
              <a:rPr lang="ru-RU" sz="2400" dirty="0">
                <a:solidFill>
                  <a:srgbClr val="0070C0"/>
                </a:solidFill>
                <a:latin typeface="Times New Roman" panose="02020603050405020304" pitchFamily="18" charset="0"/>
                <a:cs typeface="Times New Roman" panose="02020603050405020304" pitchFamily="18" charset="0"/>
              </a:rPr>
              <a:t> </a:t>
            </a:r>
            <a:r>
              <a:rPr lang="ru-RU" sz="2400" dirty="0" err="1" smtClean="0">
                <a:solidFill>
                  <a:srgbClr val="0070C0"/>
                </a:solidFill>
                <a:latin typeface="Times New Roman" panose="02020603050405020304" pitchFamily="18" charset="0"/>
                <a:cs typeface="Times New Roman" panose="02020603050405020304" pitchFamily="18" charset="0"/>
              </a:rPr>
              <a:t>одан</a:t>
            </a:r>
            <a:r>
              <a:rPr lang="ru-RU" sz="2400" dirty="0" smtClean="0">
                <a:solidFill>
                  <a:srgbClr val="0070C0"/>
                </a:solidFill>
                <a:latin typeface="Times New Roman" panose="02020603050405020304" pitchFamily="18" charset="0"/>
                <a:cs typeface="Times New Roman" panose="02020603050405020304" pitchFamily="18" charset="0"/>
              </a:rPr>
              <a:t> </a:t>
            </a:r>
            <a:r>
              <a:rPr lang="ru-RU" sz="2400" dirty="0">
                <a:solidFill>
                  <a:srgbClr val="0070C0"/>
                </a:solidFill>
                <a:latin typeface="Times New Roman" panose="02020603050405020304" pitchFamily="18" charset="0"/>
                <a:cs typeface="Times New Roman" panose="02020603050405020304" pitchFamily="18" charset="0"/>
              </a:rPr>
              <a:t>бас </a:t>
            </a:r>
            <a:r>
              <a:rPr lang="ru-RU" sz="2400" dirty="0" err="1">
                <a:solidFill>
                  <a:srgbClr val="0070C0"/>
                </a:solidFill>
                <a:latin typeface="Times New Roman" panose="02020603050405020304" pitchFamily="18" charset="0"/>
                <a:cs typeface="Times New Roman" panose="02020603050405020304" pitchFamily="18" charset="0"/>
              </a:rPr>
              <a:t>тарту</a:t>
            </a:r>
            <a:r>
              <a:rPr lang="ru-RU" sz="2400" dirty="0">
                <a:solidFill>
                  <a:srgbClr val="0070C0"/>
                </a:solidFill>
                <a:latin typeface="Times New Roman" panose="02020603050405020304" pitchFamily="18" charset="0"/>
                <a:cs typeface="Times New Roman" panose="02020603050405020304" pitchFamily="18" charset="0"/>
              </a:rPr>
              <a:t> </a:t>
            </a:r>
            <a:r>
              <a:rPr lang="ru-RU" sz="2400" dirty="0" err="1" smtClean="0">
                <a:solidFill>
                  <a:srgbClr val="0070C0"/>
                </a:solidFill>
                <a:latin typeface="Times New Roman" panose="02020603050405020304" pitchFamily="18" charset="0"/>
                <a:cs typeface="Times New Roman" panose="02020603050405020304" pitchFamily="18" charset="0"/>
              </a:rPr>
              <a:t>үшін</a:t>
            </a:r>
            <a:r>
              <a:rPr lang="ru-RU" sz="2400" dirty="0" smtClean="0">
                <a:solidFill>
                  <a:srgbClr val="0070C0"/>
                </a:solidFill>
                <a:latin typeface="Times New Roman" panose="02020603050405020304" pitchFamily="18" charset="0"/>
                <a:cs typeface="Times New Roman" panose="02020603050405020304" pitchFamily="18" charset="0"/>
              </a:rPr>
              <a:t> </a:t>
            </a:r>
            <a:r>
              <a:rPr lang="ru-RU" sz="2400" dirty="0" err="1" smtClean="0">
                <a:solidFill>
                  <a:srgbClr val="0070C0"/>
                </a:solidFill>
                <a:latin typeface="Times New Roman" panose="02020603050405020304" pitchFamily="18" charset="0"/>
                <a:cs typeface="Times New Roman" panose="02020603050405020304" pitchFamily="18" charset="0"/>
              </a:rPr>
              <a:t>тиімділігін</a:t>
            </a:r>
            <a:r>
              <a:rPr lang="ru-RU" sz="2400" dirty="0" smtClean="0">
                <a:solidFill>
                  <a:srgbClr val="0070C0"/>
                </a:solidFill>
                <a:latin typeface="Times New Roman" panose="02020603050405020304" pitchFamily="18" charset="0"/>
                <a:cs typeface="Times New Roman" panose="02020603050405020304" pitchFamily="18" charset="0"/>
              </a:rPr>
              <a:t> </a:t>
            </a:r>
            <a:r>
              <a:rPr lang="ru-RU" sz="2400" dirty="0" err="1">
                <a:solidFill>
                  <a:srgbClr val="0070C0"/>
                </a:solidFill>
                <a:latin typeface="Times New Roman" panose="02020603050405020304" pitchFamily="18" charset="0"/>
                <a:cs typeface="Times New Roman" panose="02020603050405020304" pitchFamily="18" charset="0"/>
              </a:rPr>
              <a:t>анықтау</a:t>
            </a:r>
            <a:endParaRPr lang="ru-RU" sz="2400" dirty="0">
              <a:solidFill>
                <a:srgbClr val="0070C0"/>
              </a:solidFill>
              <a:latin typeface="Times New Roman" panose="02020603050405020304" pitchFamily="18" charset="0"/>
              <a:cs typeface="Times New Roman" panose="02020603050405020304" pitchFamily="18" charset="0"/>
            </a:endParaRPr>
          </a:p>
        </p:txBody>
      </p:sp>
      <p:sp>
        <p:nvSpPr>
          <p:cNvPr id="8" name="Скругленный прямоугольник 7"/>
          <p:cNvSpPr/>
          <p:nvPr/>
        </p:nvSpPr>
        <p:spPr>
          <a:xfrm>
            <a:off x="5076056" y="3501008"/>
            <a:ext cx="3528392" cy="316835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kk-KZ" sz="2400" dirty="0">
                <a:solidFill>
                  <a:srgbClr val="0070C0"/>
                </a:solidFill>
                <a:latin typeface="Times New Roman" panose="02020603050405020304" pitchFamily="18" charset="0"/>
                <a:cs typeface="Times New Roman" panose="02020603050405020304" pitchFamily="18" charset="0"/>
              </a:rPr>
              <a:t>Бірнеше баламалы нұсқалардың бірін қабылдау мүмкіндігін бағалау үшін өзара </a:t>
            </a:r>
            <a:r>
              <a:rPr lang="kk-KZ" sz="2400" dirty="0" smtClean="0">
                <a:solidFill>
                  <a:srgbClr val="0070C0"/>
                </a:solidFill>
                <a:latin typeface="Times New Roman" panose="02020603050405020304" pitchFamily="18" charset="0"/>
                <a:cs typeface="Times New Roman" panose="02020603050405020304" pitchFamily="18" charset="0"/>
              </a:rPr>
              <a:t>байланысы жоқ </a:t>
            </a:r>
            <a:r>
              <a:rPr lang="kk-KZ" sz="2400" dirty="0">
                <a:solidFill>
                  <a:srgbClr val="0070C0"/>
                </a:solidFill>
                <a:latin typeface="Times New Roman" panose="02020603050405020304" pitchFamily="18" charset="0"/>
                <a:cs typeface="Times New Roman" panose="02020603050405020304" pitchFamily="18" charset="0"/>
              </a:rPr>
              <a:t>жобалардың тиімділігін анықтау </a:t>
            </a:r>
            <a:r>
              <a:rPr lang="kk-KZ" sz="2400" b="1" dirty="0">
                <a:solidFill>
                  <a:srgbClr val="00B050"/>
                </a:solidFill>
                <a:latin typeface="Times New Roman" panose="02020603050405020304" pitchFamily="18" charset="0"/>
                <a:cs typeface="Times New Roman" panose="02020603050405020304" pitchFamily="18" charset="0"/>
              </a:rPr>
              <a:t>(салыстырмалы тиімділік)</a:t>
            </a:r>
            <a:endParaRPr lang="ru-RU" sz="2400" b="1"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311569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88640"/>
            <a:ext cx="8229600" cy="776908"/>
          </a:xfrm>
        </p:spPr>
        <p:txBody>
          <a:bodyPr>
            <a:noAutofit/>
          </a:bodyPr>
          <a:lstStyle/>
          <a:p>
            <a:r>
              <a:rPr lang="kk-KZ" sz="2400" b="1" dirty="0" smtClean="0">
                <a:solidFill>
                  <a:srgbClr val="0070C0"/>
                </a:solidFill>
                <a:latin typeface="Kz Times New Roman"/>
                <a:cs typeface="Times New Roman" panose="02020603050405020304" pitchFamily="18" charset="0"/>
              </a:rPr>
              <a:t>Инвестициялық жобалардың тиімділігін бағалаудың негізгі принциптері:</a:t>
            </a:r>
            <a:endParaRPr lang="ru-RU" sz="2400" b="1" dirty="0">
              <a:solidFill>
                <a:srgbClr val="0070C0"/>
              </a:solidFill>
              <a:latin typeface="Kz Times New Roman"/>
              <a:cs typeface="Times New Roman" panose="02020603050405020304" pitchFamily="18" charset="0"/>
            </a:endParaRPr>
          </a:p>
        </p:txBody>
      </p:sp>
      <p:sp>
        <p:nvSpPr>
          <p:cNvPr id="3" name="Объект 2"/>
          <p:cNvSpPr>
            <a:spLocks noGrp="1"/>
          </p:cNvSpPr>
          <p:nvPr>
            <p:ph idx="1"/>
          </p:nvPr>
        </p:nvSpPr>
        <p:spPr>
          <a:xfrm>
            <a:off x="323528" y="1196752"/>
            <a:ext cx="8424936" cy="5256584"/>
          </a:xfrm>
        </p:spPr>
        <p:txBody>
          <a:bodyPr>
            <a:noAutofit/>
          </a:bodyPr>
          <a:lstStyle/>
          <a:p>
            <a:pPr marL="514350" indent="-514350">
              <a:spcBef>
                <a:spcPts val="0"/>
              </a:spcBef>
              <a:buFont typeface="+mj-lt"/>
              <a:buAutoNum type="arabicPeriod"/>
            </a:pPr>
            <a:r>
              <a:rPr lang="kk-KZ" sz="2200" dirty="0">
                <a:latin typeface="Kz Times New Roman"/>
                <a:cs typeface="Times New Roman" panose="02020603050405020304" pitchFamily="18" charset="0"/>
              </a:rPr>
              <a:t>Ж</a:t>
            </a:r>
            <a:r>
              <a:rPr lang="kk-KZ" sz="2200" dirty="0" smtClean="0">
                <a:latin typeface="Kz Times New Roman"/>
                <a:cs typeface="Times New Roman" panose="02020603050405020304" pitchFamily="18" charset="0"/>
              </a:rPr>
              <a:t>обаның өмірлік циклі бойынша шолу (есеп айырысу мерзімі) - алдын ала инвестициялаудан жоба аяқталғанға дейін зерттеу;</a:t>
            </a:r>
          </a:p>
          <a:p>
            <a:pPr marL="514350" indent="-514350">
              <a:spcBef>
                <a:spcPts val="0"/>
              </a:spcBef>
              <a:buFont typeface="+mj-lt"/>
              <a:buAutoNum type="arabicPeriod"/>
            </a:pPr>
            <a:r>
              <a:rPr lang="kk-KZ" sz="2200" dirty="0">
                <a:latin typeface="Kz Times New Roman"/>
                <a:cs typeface="Times New Roman" panose="02020603050405020304" pitchFamily="18" charset="0"/>
              </a:rPr>
              <a:t>Ақшалай қаражаттардың қозғалысын модельдеу, оның ішінде жобаға байланысты ақшалай түсімдер мен есептік кезеңдегі шығындар;</a:t>
            </a:r>
          </a:p>
          <a:p>
            <a:pPr marL="514350" indent="-514350">
              <a:spcBef>
                <a:spcPts val="0"/>
              </a:spcBef>
              <a:buFont typeface="+mj-lt"/>
              <a:buAutoNum type="arabicPeriod"/>
            </a:pPr>
            <a:r>
              <a:rPr lang="kk-KZ" sz="2200" dirty="0" smtClean="0">
                <a:latin typeface="Kz Times New Roman"/>
                <a:cs typeface="Times New Roman" panose="02020603050405020304" pitchFamily="18" charset="0"/>
              </a:rPr>
              <a:t>Әртүрлі </a:t>
            </a:r>
            <a:r>
              <a:rPr lang="kk-KZ" sz="2200" dirty="0">
                <a:latin typeface="Kz Times New Roman"/>
                <a:cs typeface="Times New Roman" panose="02020603050405020304" pitchFamily="18" charset="0"/>
              </a:rPr>
              <a:t>жобаларды салыстыру шарттарының салыстырмалығы </a:t>
            </a:r>
            <a:r>
              <a:rPr lang="kk-KZ" sz="2200" dirty="0" smtClean="0">
                <a:latin typeface="Kz Times New Roman"/>
                <a:cs typeface="Times New Roman" panose="02020603050405020304" pitchFamily="18" charset="0"/>
              </a:rPr>
              <a:t>(жоба нұсқалары);</a:t>
            </a:r>
          </a:p>
          <a:p>
            <a:pPr marL="514350" indent="-514350">
              <a:spcBef>
                <a:spcPts val="0"/>
              </a:spcBef>
              <a:buFont typeface="+mj-lt"/>
              <a:buAutoNum type="arabicPeriod"/>
            </a:pPr>
            <a:r>
              <a:rPr lang="kk-KZ" sz="2200" dirty="0" smtClean="0">
                <a:latin typeface="Kz Times New Roman"/>
                <a:cs typeface="Times New Roman" panose="02020603050405020304" pitchFamily="18" charset="0"/>
              </a:rPr>
              <a:t>Оң принцип және максималды тиімділік;</a:t>
            </a:r>
          </a:p>
          <a:p>
            <a:pPr marL="514350" indent="-514350">
              <a:spcBef>
                <a:spcPts val="0"/>
              </a:spcBef>
              <a:buFont typeface="+mj-lt"/>
              <a:buAutoNum type="arabicPeriod"/>
            </a:pPr>
            <a:r>
              <a:rPr lang="kk-KZ" sz="2200" dirty="0">
                <a:latin typeface="Kz Times New Roman"/>
                <a:cs typeface="Times New Roman" panose="02020603050405020304" pitchFamily="18" charset="0"/>
              </a:rPr>
              <a:t>У</a:t>
            </a:r>
            <a:r>
              <a:rPr lang="kk-KZ" sz="2200" dirty="0" smtClean="0">
                <a:latin typeface="Kz Times New Roman"/>
                <a:cs typeface="Times New Roman" panose="02020603050405020304" pitchFamily="18" charset="0"/>
              </a:rPr>
              <a:t>ақыт факторын есепке алу;</a:t>
            </a:r>
          </a:p>
          <a:p>
            <a:pPr marL="514350" indent="-514350">
              <a:spcBef>
                <a:spcPts val="0"/>
              </a:spcBef>
              <a:buFont typeface="+mj-lt"/>
              <a:buAutoNum type="arabicPeriod"/>
            </a:pPr>
            <a:r>
              <a:rPr lang="kk-KZ" sz="2200" dirty="0">
                <a:latin typeface="Kz Times New Roman"/>
                <a:cs typeface="Times New Roman" panose="02020603050405020304" pitchFamily="18" charset="0"/>
              </a:rPr>
              <a:t>А</a:t>
            </a:r>
            <a:r>
              <a:rPr lang="kk-KZ" sz="2200" dirty="0" smtClean="0">
                <a:latin typeface="Kz Times New Roman"/>
                <a:cs typeface="Times New Roman" panose="02020603050405020304" pitchFamily="18" charset="0"/>
              </a:rPr>
              <a:t>лдағы шығындар мен кірістерді есепке алу;</a:t>
            </a:r>
          </a:p>
          <a:p>
            <a:pPr marL="0" indent="-360000">
              <a:spcBef>
                <a:spcPts val="0"/>
              </a:spcBef>
              <a:buFont typeface="+mj-lt"/>
              <a:buAutoNum type="arabicPeriod"/>
            </a:pPr>
            <a:r>
              <a:rPr lang="kk-KZ" sz="2200" dirty="0" smtClean="0">
                <a:latin typeface="Kz Times New Roman"/>
                <a:cs typeface="Times New Roman" panose="02020603050405020304" pitchFamily="18" charset="0"/>
              </a:rPr>
              <a:t>«Жобамен» және «жобасыз» салыстыру;</a:t>
            </a:r>
          </a:p>
          <a:p>
            <a:pPr marL="514350" indent="-514350">
              <a:spcBef>
                <a:spcPts val="0"/>
              </a:spcBef>
              <a:buFont typeface="+mj-lt"/>
              <a:buAutoNum type="arabicPeriod"/>
            </a:pPr>
            <a:r>
              <a:rPr lang="kk-KZ" sz="2200" dirty="0">
                <a:latin typeface="Kz Times New Roman"/>
                <a:cs typeface="Times New Roman" panose="02020603050405020304" pitchFamily="18" charset="0"/>
              </a:rPr>
              <a:t>К</a:t>
            </a:r>
            <a:r>
              <a:rPr lang="kk-KZ" sz="2200" dirty="0" smtClean="0">
                <a:latin typeface="Kz Times New Roman"/>
                <a:cs typeface="Times New Roman" panose="02020603050405020304" pitchFamily="18" charset="0"/>
              </a:rPr>
              <a:t>өп сатылы бағалау;</a:t>
            </a:r>
          </a:p>
          <a:p>
            <a:pPr marL="514350" indent="-514350">
              <a:spcBef>
                <a:spcPts val="0"/>
              </a:spcBef>
              <a:buFont typeface="+mj-lt"/>
              <a:buAutoNum type="arabicPeriod"/>
            </a:pPr>
            <a:r>
              <a:rPr lang="ru-RU" sz="2200" dirty="0" err="1">
                <a:latin typeface="Kz Times New Roman"/>
                <a:cs typeface="Times New Roman" panose="02020603050405020304" pitchFamily="18" charset="0"/>
              </a:rPr>
              <a:t>Ж</a:t>
            </a:r>
            <a:r>
              <a:rPr lang="ru-RU" sz="2200" dirty="0" err="1" smtClean="0">
                <a:latin typeface="Kz Times New Roman"/>
                <a:cs typeface="Times New Roman" panose="02020603050405020304" pitchFamily="18" charset="0"/>
              </a:rPr>
              <a:t>обаны</a:t>
            </a:r>
            <a:r>
              <a:rPr lang="ru-RU" sz="2200" dirty="0" smtClean="0">
                <a:latin typeface="Kz Times New Roman"/>
                <a:cs typeface="Times New Roman" panose="02020603050405020304" pitchFamily="18" charset="0"/>
              </a:rPr>
              <a:t> </a:t>
            </a:r>
            <a:r>
              <a:rPr lang="ru-RU" sz="2200" dirty="0" err="1">
                <a:latin typeface="Kz Times New Roman"/>
                <a:cs typeface="Times New Roman" panose="02020603050405020304" pitchFamily="18" charset="0"/>
              </a:rPr>
              <a:t>іске</a:t>
            </a:r>
            <a:r>
              <a:rPr lang="ru-RU" sz="2200" dirty="0">
                <a:latin typeface="Kz Times New Roman"/>
                <a:cs typeface="Times New Roman" panose="02020603050405020304" pitchFamily="18" charset="0"/>
              </a:rPr>
              <a:t> </a:t>
            </a:r>
            <a:r>
              <a:rPr lang="ru-RU" sz="2200" dirty="0" err="1">
                <a:latin typeface="Kz Times New Roman"/>
                <a:cs typeface="Times New Roman" panose="02020603050405020304" pitchFamily="18" charset="0"/>
              </a:rPr>
              <a:t>асырумен</a:t>
            </a:r>
            <a:r>
              <a:rPr lang="ru-RU" sz="2200" dirty="0">
                <a:latin typeface="Kz Times New Roman"/>
                <a:cs typeface="Times New Roman" panose="02020603050405020304" pitchFamily="18" charset="0"/>
              </a:rPr>
              <a:t> </a:t>
            </a:r>
            <a:r>
              <a:rPr lang="ru-RU" sz="2200" dirty="0" err="1">
                <a:latin typeface="Kz Times New Roman"/>
                <a:cs typeface="Times New Roman" panose="02020603050405020304" pitchFamily="18" charset="0"/>
              </a:rPr>
              <a:t>бірге</a:t>
            </a:r>
            <a:r>
              <a:rPr lang="ru-RU" sz="2200" dirty="0">
                <a:latin typeface="Kz Times New Roman"/>
                <a:cs typeface="Times New Roman" panose="02020603050405020304" pitchFamily="18" charset="0"/>
              </a:rPr>
              <a:t> </a:t>
            </a:r>
            <a:r>
              <a:rPr lang="ru-RU" sz="2200" dirty="0" err="1">
                <a:latin typeface="Kz Times New Roman"/>
                <a:cs typeface="Times New Roman" panose="02020603050405020304" pitchFamily="18" charset="0"/>
              </a:rPr>
              <a:t>болатын</a:t>
            </a:r>
            <a:r>
              <a:rPr lang="ru-RU" sz="2200" dirty="0">
                <a:latin typeface="Kz Times New Roman"/>
                <a:cs typeface="Times New Roman" panose="02020603050405020304" pitchFamily="18" charset="0"/>
              </a:rPr>
              <a:t> </a:t>
            </a:r>
            <a:r>
              <a:rPr lang="ru-RU" sz="2200" dirty="0" err="1">
                <a:latin typeface="Kz Times New Roman"/>
                <a:cs typeface="Times New Roman" panose="02020603050405020304" pitchFamily="18" charset="0"/>
              </a:rPr>
              <a:t>белгісіздіктер</a:t>
            </a:r>
            <a:r>
              <a:rPr lang="ru-RU" sz="2200" dirty="0">
                <a:latin typeface="Kz Times New Roman"/>
                <a:cs typeface="Times New Roman" panose="02020603050405020304" pitchFamily="18" charset="0"/>
              </a:rPr>
              <a:t> мен </a:t>
            </a:r>
            <a:r>
              <a:rPr lang="ru-RU" sz="2200" dirty="0" err="1">
                <a:latin typeface="Kz Times New Roman"/>
                <a:cs typeface="Times New Roman" panose="02020603050405020304" pitchFamily="18" charset="0"/>
              </a:rPr>
              <a:t>тәуекелдердің</a:t>
            </a:r>
            <a:r>
              <a:rPr lang="ru-RU" sz="2200" dirty="0">
                <a:latin typeface="Kz Times New Roman"/>
                <a:cs typeface="Times New Roman" panose="02020603050405020304" pitchFamily="18" charset="0"/>
              </a:rPr>
              <a:t> </a:t>
            </a:r>
            <a:r>
              <a:rPr lang="ru-RU" sz="2200" dirty="0" err="1">
                <a:latin typeface="Kz Times New Roman"/>
                <a:cs typeface="Times New Roman" panose="02020603050405020304" pitchFamily="18" charset="0"/>
              </a:rPr>
              <a:t>сандық</a:t>
            </a:r>
            <a:r>
              <a:rPr lang="ru-RU" sz="2200" dirty="0">
                <a:latin typeface="Kz Times New Roman"/>
                <a:cs typeface="Times New Roman" panose="02020603050405020304" pitchFamily="18" charset="0"/>
              </a:rPr>
              <a:t> </a:t>
            </a:r>
            <a:r>
              <a:rPr lang="ru-RU" sz="2200" dirty="0" err="1">
                <a:latin typeface="Kz Times New Roman"/>
                <a:cs typeface="Times New Roman" panose="02020603050405020304" pitchFamily="18" charset="0"/>
              </a:rPr>
              <a:t>көрсеткіштерін</a:t>
            </a:r>
            <a:r>
              <a:rPr lang="ru-RU" sz="2200" dirty="0">
                <a:latin typeface="Kz Times New Roman"/>
                <a:cs typeface="Times New Roman" panose="02020603050405020304" pitchFamily="18" charset="0"/>
              </a:rPr>
              <a:t> </a:t>
            </a:r>
            <a:r>
              <a:rPr lang="ru-RU" sz="2200" dirty="0" err="1">
                <a:latin typeface="Kz Times New Roman"/>
                <a:cs typeface="Times New Roman" panose="02020603050405020304" pitchFamily="18" charset="0"/>
              </a:rPr>
              <a:t>есепке</a:t>
            </a:r>
            <a:r>
              <a:rPr lang="ru-RU" sz="2200" dirty="0">
                <a:latin typeface="Kz Times New Roman"/>
                <a:cs typeface="Times New Roman" panose="02020603050405020304" pitchFamily="18" charset="0"/>
              </a:rPr>
              <a:t> </a:t>
            </a:r>
            <a:r>
              <a:rPr lang="ru-RU" sz="2200" dirty="0" err="1">
                <a:latin typeface="Kz Times New Roman"/>
                <a:cs typeface="Times New Roman" panose="02020603050405020304" pitchFamily="18" charset="0"/>
              </a:rPr>
              <a:t>алу</a:t>
            </a:r>
            <a:r>
              <a:rPr lang="ru-RU" sz="2200" dirty="0">
                <a:latin typeface="Kz Times New Roman"/>
                <a:cs typeface="Times New Roman" panose="02020603050405020304" pitchFamily="18" charset="0"/>
              </a:rPr>
              <a:t> </a:t>
            </a:r>
            <a:r>
              <a:rPr lang="ru-RU" sz="2200" dirty="0" err="1">
                <a:latin typeface="Kz Times New Roman"/>
                <a:cs typeface="Times New Roman" panose="02020603050405020304" pitchFamily="18" charset="0"/>
              </a:rPr>
              <a:t>және</a:t>
            </a:r>
            <a:r>
              <a:rPr lang="ru-RU" sz="2200" dirty="0">
                <a:latin typeface="Kz Times New Roman"/>
                <a:cs typeface="Times New Roman" panose="02020603050405020304" pitchFamily="18" charset="0"/>
              </a:rPr>
              <a:t> </a:t>
            </a:r>
            <a:r>
              <a:rPr lang="ru-RU" sz="2200" dirty="0" err="1">
                <a:latin typeface="Kz Times New Roman"/>
                <a:cs typeface="Times New Roman" panose="02020603050405020304" pitchFamily="18" charset="0"/>
              </a:rPr>
              <a:t>т.б</a:t>
            </a:r>
            <a:r>
              <a:rPr lang="ru-RU" sz="2200" dirty="0">
                <a:latin typeface="Kz Times New Roman"/>
                <a:cs typeface="Times New Roman" panose="02020603050405020304" pitchFamily="18" charset="0"/>
              </a:rPr>
              <a:t>.</a:t>
            </a:r>
          </a:p>
        </p:txBody>
      </p:sp>
    </p:spTree>
    <p:extLst>
      <p:ext uri="{BB962C8B-B14F-4D97-AF65-F5344CB8AC3E}">
        <p14:creationId xmlns:p14="http://schemas.microsoft.com/office/powerpoint/2010/main" val="30492417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Багетная рамка 3"/>
          <p:cNvSpPr/>
          <p:nvPr/>
        </p:nvSpPr>
        <p:spPr>
          <a:xfrm>
            <a:off x="1475656" y="116632"/>
            <a:ext cx="6480720" cy="1296144"/>
          </a:xfrm>
          <a:prstGeom prst="bevel">
            <a:avLst/>
          </a:prstGeom>
        </p:spPr>
        <p:style>
          <a:lnRef idx="2">
            <a:schemeClr val="dk1"/>
          </a:lnRef>
          <a:fillRef idx="1">
            <a:schemeClr val="lt1"/>
          </a:fillRef>
          <a:effectRef idx="0">
            <a:schemeClr val="dk1"/>
          </a:effectRef>
          <a:fontRef idx="minor">
            <a:schemeClr val="dk1"/>
          </a:fontRef>
        </p:style>
        <p:txBody>
          <a:bodyPr rtlCol="0" anchor="ctr"/>
          <a:lstStyle/>
          <a:p>
            <a:pPr algn="ctr"/>
            <a:r>
              <a:rPr lang="ru-RU" sz="2400" b="1" dirty="0" err="1" smtClean="0">
                <a:solidFill>
                  <a:schemeClr val="accent1"/>
                </a:solidFill>
                <a:latin typeface="Kz Times New Roman"/>
                <a:cs typeface="Times New Roman" panose="02020603050405020304" pitchFamily="18" charset="0"/>
              </a:rPr>
              <a:t>Инвестициялық</a:t>
            </a:r>
            <a:r>
              <a:rPr lang="ru-RU" sz="2400" b="1" dirty="0" smtClean="0">
                <a:solidFill>
                  <a:schemeClr val="accent1"/>
                </a:solidFill>
                <a:latin typeface="Kz Times New Roman"/>
                <a:cs typeface="Times New Roman" panose="02020603050405020304" pitchFamily="18" charset="0"/>
              </a:rPr>
              <a:t> </a:t>
            </a:r>
            <a:r>
              <a:rPr lang="ru-RU" sz="2400" b="1" dirty="0" err="1">
                <a:solidFill>
                  <a:schemeClr val="accent1"/>
                </a:solidFill>
                <a:latin typeface="Kz Times New Roman"/>
                <a:cs typeface="Times New Roman" panose="02020603050405020304" pitchFamily="18" charset="0"/>
              </a:rPr>
              <a:t>жобалардың</a:t>
            </a:r>
            <a:r>
              <a:rPr lang="ru-RU" sz="2400" b="1" dirty="0">
                <a:solidFill>
                  <a:schemeClr val="accent1"/>
                </a:solidFill>
                <a:latin typeface="Kz Times New Roman"/>
                <a:cs typeface="Times New Roman" panose="02020603050405020304" pitchFamily="18" charset="0"/>
              </a:rPr>
              <a:t> </a:t>
            </a:r>
            <a:r>
              <a:rPr lang="ru-RU" sz="2400" b="1" dirty="0" err="1">
                <a:solidFill>
                  <a:schemeClr val="accent1"/>
                </a:solidFill>
                <a:latin typeface="Kz Times New Roman"/>
                <a:cs typeface="Times New Roman" panose="02020603050405020304" pitchFamily="18" charset="0"/>
              </a:rPr>
              <a:t>тиімділігін</a:t>
            </a:r>
            <a:r>
              <a:rPr lang="ru-RU" sz="2400" b="1" dirty="0">
                <a:solidFill>
                  <a:schemeClr val="accent1"/>
                </a:solidFill>
                <a:latin typeface="Kz Times New Roman"/>
                <a:cs typeface="Times New Roman" panose="02020603050405020304" pitchFamily="18" charset="0"/>
              </a:rPr>
              <a:t> </a:t>
            </a:r>
            <a:r>
              <a:rPr lang="ru-RU" sz="2400" b="1" dirty="0" err="1">
                <a:solidFill>
                  <a:schemeClr val="accent1"/>
                </a:solidFill>
                <a:latin typeface="Kz Times New Roman"/>
                <a:cs typeface="Times New Roman" panose="02020603050405020304" pitchFamily="18" charset="0"/>
              </a:rPr>
              <a:t>бағалау</a:t>
            </a:r>
            <a:r>
              <a:rPr lang="ru-RU" sz="2400" b="1" dirty="0">
                <a:solidFill>
                  <a:schemeClr val="accent1"/>
                </a:solidFill>
                <a:latin typeface="Kz Times New Roman"/>
                <a:cs typeface="Times New Roman" panose="02020603050405020304" pitchFamily="18" charset="0"/>
              </a:rPr>
              <a:t> </a:t>
            </a:r>
            <a:r>
              <a:rPr lang="ru-RU" sz="2400" b="1" dirty="0" err="1">
                <a:solidFill>
                  <a:schemeClr val="accent1"/>
                </a:solidFill>
                <a:latin typeface="Kz Times New Roman"/>
                <a:cs typeface="Times New Roman" panose="02020603050405020304" pitchFamily="18" charset="0"/>
              </a:rPr>
              <a:t>әдістері</a:t>
            </a:r>
            <a:endParaRPr lang="ru-RU" sz="2000" b="1" dirty="0">
              <a:solidFill>
                <a:schemeClr val="accent1"/>
              </a:solidFill>
              <a:latin typeface="Kz Times New Roman"/>
              <a:cs typeface="Times New Roman" panose="02020603050405020304" pitchFamily="18" charset="0"/>
            </a:endParaRPr>
          </a:p>
        </p:txBody>
      </p:sp>
      <p:sp>
        <p:nvSpPr>
          <p:cNvPr id="6" name="Стрелка вниз 5"/>
          <p:cNvSpPr/>
          <p:nvPr/>
        </p:nvSpPr>
        <p:spPr>
          <a:xfrm>
            <a:off x="2244997" y="1412776"/>
            <a:ext cx="360040" cy="432048"/>
          </a:xfrm>
          <a:prstGeom prst="down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ru-RU"/>
          </a:p>
        </p:txBody>
      </p:sp>
      <p:sp>
        <p:nvSpPr>
          <p:cNvPr id="7" name="Скругленный прямоугольник 6"/>
          <p:cNvSpPr/>
          <p:nvPr/>
        </p:nvSpPr>
        <p:spPr>
          <a:xfrm>
            <a:off x="1151620" y="1925929"/>
            <a:ext cx="2520280" cy="64899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kk-KZ" dirty="0" smtClean="0">
                <a:solidFill>
                  <a:srgbClr val="0070C0"/>
                </a:solidFill>
                <a:latin typeface="Times New Roman" panose="02020603050405020304" pitchFamily="18" charset="0"/>
                <a:cs typeface="Times New Roman" panose="02020603050405020304" pitchFamily="18" charset="0"/>
              </a:rPr>
              <a:t>Статикалық (қарапайым) әдістер</a:t>
            </a:r>
            <a:endParaRPr lang="ru-RU" dirty="0">
              <a:solidFill>
                <a:srgbClr val="0070C0"/>
              </a:solidFill>
              <a:latin typeface="Times New Roman" panose="02020603050405020304" pitchFamily="18" charset="0"/>
              <a:cs typeface="Times New Roman" panose="02020603050405020304" pitchFamily="18" charset="0"/>
            </a:endParaRPr>
          </a:p>
        </p:txBody>
      </p:sp>
      <p:sp>
        <p:nvSpPr>
          <p:cNvPr id="8" name="Скругленный прямоугольник 7"/>
          <p:cNvSpPr/>
          <p:nvPr/>
        </p:nvSpPr>
        <p:spPr>
          <a:xfrm>
            <a:off x="1079612" y="2823236"/>
            <a:ext cx="2664296" cy="194513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kk-KZ" dirty="0" smtClean="0">
                <a:solidFill>
                  <a:srgbClr val="0070C0"/>
                </a:solidFill>
                <a:latin typeface="Times New Roman" panose="02020603050405020304" pitchFamily="18" charset="0"/>
                <a:cs typeface="Times New Roman" panose="02020603050405020304" pitchFamily="18" charset="0"/>
              </a:rPr>
              <a:t>Құн көрсеткіштері: Келтірілген шығындарға негізделген көрсеткіштер;</a:t>
            </a:r>
          </a:p>
          <a:p>
            <a:pPr algn="ctr"/>
            <a:r>
              <a:rPr lang="kk-KZ" dirty="0" smtClean="0">
                <a:solidFill>
                  <a:srgbClr val="0070C0"/>
                </a:solidFill>
                <a:latin typeface="Times New Roman" panose="02020603050405020304" pitchFamily="18" charset="0"/>
                <a:cs typeface="Times New Roman" panose="02020603050405020304" pitchFamily="18" charset="0"/>
              </a:rPr>
              <a:t>Пайда;</a:t>
            </a:r>
          </a:p>
          <a:p>
            <a:pPr algn="ctr"/>
            <a:r>
              <a:rPr lang="kk-KZ" dirty="0" smtClean="0">
                <a:solidFill>
                  <a:srgbClr val="0070C0"/>
                </a:solidFill>
                <a:latin typeface="Times New Roman" panose="02020603050405020304" pitchFamily="18" charset="0"/>
                <a:cs typeface="Times New Roman" panose="02020603050405020304" pitchFamily="18" charset="0"/>
              </a:rPr>
              <a:t>Таза кіріс.</a:t>
            </a:r>
            <a:endParaRPr lang="ru-RU" dirty="0">
              <a:solidFill>
                <a:srgbClr val="0070C0"/>
              </a:solidFill>
              <a:latin typeface="Times New Roman" panose="02020603050405020304" pitchFamily="18" charset="0"/>
              <a:cs typeface="Times New Roman" panose="02020603050405020304" pitchFamily="18" charset="0"/>
            </a:endParaRPr>
          </a:p>
        </p:txBody>
      </p:sp>
      <p:sp>
        <p:nvSpPr>
          <p:cNvPr id="9" name="Скругленный прямоугольник 8"/>
          <p:cNvSpPr/>
          <p:nvPr/>
        </p:nvSpPr>
        <p:spPr>
          <a:xfrm>
            <a:off x="1043608" y="4941168"/>
            <a:ext cx="2736304" cy="180020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kk-KZ" dirty="0">
                <a:solidFill>
                  <a:srgbClr val="0070C0"/>
                </a:solidFill>
                <a:latin typeface="Times New Roman" panose="02020603050405020304" pitchFamily="18" charset="0"/>
                <a:cs typeface="Times New Roman" panose="02020603050405020304" pitchFamily="18" charset="0"/>
              </a:rPr>
              <a:t>Н</a:t>
            </a:r>
            <a:r>
              <a:rPr lang="kk-KZ" dirty="0" smtClean="0">
                <a:solidFill>
                  <a:srgbClr val="0070C0"/>
                </a:solidFill>
                <a:latin typeface="Times New Roman" panose="02020603050405020304" pitchFamily="18" charset="0"/>
                <a:cs typeface="Times New Roman" panose="02020603050405020304" pitchFamily="18" charset="0"/>
              </a:rPr>
              <a:t>ақты көрсеткіштер:</a:t>
            </a:r>
            <a:r>
              <a:rPr lang="ru-RU" dirty="0" smtClean="0">
                <a:solidFill>
                  <a:srgbClr val="0070C0"/>
                </a:solidFill>
                <a:latin typeface="Times New Roman" panose="02020603050405020304" pitchFamily="18" charset="0"/>
                <a:cs typeface="Times New Roman" panose="02020603050405020304" pitchFamily="18" charset="0"/>
              </a:rPr>
              <a:t/>
            </a:r>
            <a:br>
              <a:rPr lang="ru-RU" dirty="0" smtClean="0">
                <a:solidFill>
                  <a:srgbClr val="0070C0"/>
                </a:solidFill>
                <a:latin typeface="Times New Roman" panose="02020603050405020304" pitchFamily="18" charset="0"/>
                <a:cs typeface="Times New Roman" panose="02020603050405020304" pitchFamily="18" charset="0"/>
              </a:rPr>
            </a:br>
            <a:r>
              <a:rPr lang="ru-RU" dirty="0" err="1" smtClean="0">
                <a:solidFill>
                  <a:srgbClr val="0070C0"/>
                </a:solidFill>
                <a:latin typeface="Times New Roman" panose="02020603050405020304" pitchFamily="18" charset="0"/>
                <a:cs typeface="Times New Roman" panose="02020603050405020304" pitchFamily="18" charset="0"/>
              </a:rPr>
              <a:t>Инвестицияның</a:t>
            </a:r>
            <a:r>
              <a:rPr lang="ru-RU" dirty="0" smtClean="0">
                <a:solidFill>
                  <a:srgbClr val="0070C0"/>
                </a:solidFill>
                <a:latin typeface="Times New Roman" panose="02020603050405020304" pitchFamily="18" charset="0"/>
                <a:cs typeface="Times New Roman" panose="02020603050405020304" pitchFamily="18" charset="0"/>
              </a:rPr>
              <a:t> </a:t>
            </a:r>
            <a:r>
              <a:rPr lang="ru-RU" dirty="0" err="1" smtClean="0">
                <a:solidFill>
                  <a:srgbClr val="0070C0"/>
                </a:solidFill>
                <a:latin typeface="Times New Roman" panose="02020603050405020304" pitchFamily="18" charset="0"/>
                <a:cs typeface="Times New Roman" panose="02020603050405020304" pitchFamily="18" charset="0"/>
              </a:rPr>
              <a:t>бухгалтерлік</a:t>
            </a:r>
            <a:r>
              <a:rPr lang="ru-RU" dirty="0" smtClean="0">
                <a:solidFill>
                  <a:srgbClr val="0070C0"/>
                </a:solidFill>
                <a:latin typeface="Times New Roman" panose="02020603050405020304" pitchFamily="18" charset="0"/>
                <a:cs typeface="Times New Roman" panose="02020603050405020304" pitchFamily="18" charset="0"/>
              </a:rPr>
              <a:t> </a:t>
            </a:r>
            <a:r>
              <a:rPr lang="ru-RU" dirty="0" err="1" smtClean="0">
                <a:solidFill>
                  <a:srgbClr val="0070C0"/>
                </a:solidFill>
                <a:latin typeface="Times New Roman" panose="02020603050405020304" pitchFamily="18" charset="0"/>
                <a:cs typeface="Times New Roman" panose="02020603050405020304" pitchFamily="18" charset="0"/>
              </a:rPr>
              <a:t>рентабельділігі</a:t>
            </a:r>
            <a:r>
              <a:rPr lang="ru-RU" dirty="0" smtClean="0">
                <a:solidFill>
                  <a:srgbClr val="0070C0"/>
                </a:solidFill>
                <a:latin typeface="Times New Roman" panose="02020603050405020304" pitchFamily="18" charset="0"/>
                <a:cs typeface="Times New Roman" panose="02020603050405020304" pitchFamily="18" charset="0"/>
              </a:rPr>
              <a:t>; </a:t>
            </a:r>
            <a:r>
              <a:rPr lang="ru-RU" dirty="0" err="1">
                <a:solidFill>
                  <a:srgbClr val="0070C0"/>
                </a:solidFill>
                <a:latin typeface="Times New Roman" panose="02020603050405020304" pitchFamily="18" charset="0"/>
                <a:cs typeface="Times New Roman" panose="02020603050405020304" pitchFamily="18" charset="0"/>
              </a:rPr>
              <a:t>Қарапайым</a:t>
            </a:r>
            <a:r>
              <a:rPr lang="ru-RU" dirty="0">
                <a:solidFill>
                  <a:srgbClr val="0070C0"/>
                </a:solidFill>
                <a:latin typeface="Times New Roman" panose="02020603050405020304" pitchFamily="18" charset="0"/>
                <a:cs typeface="Times New Roman" panose="02020603050405020304" pitchFamily="18" charset="0"/>
              </a:rPr>
              <a:t> </a:t>
            </a:r>
            <a:r>
              <a:rPr lang="ru-RU" dirty="0" err="1">
                <a:solidFill>
                  <a:srgbClr val="0070C0"/>
                </a:solidFill>
                <a:latin typeface="Times New Roman" panose="02020603050405020304" pitchFamily="18" charset="0"/>
                <a:cs typeface="Times New Roman" panose="02020603050405020304" pitchFamily="18" charset="0"/>
              </a:rPr>
              <a:t>өтеу</a:t>
            </a:r>
            <a:r>
              <a:rPr lang="ru-RU" dirty="0">
                <a:solidFill>
                  <a:srgbClr val="0070C0"/>
                </a:solidFill>
                <a:latin typeface="Times New Roman" panose="02020603050405020304" pitchFamily="18" charset="0"/>
                <a:cs typeface="Times New Roman" panose="02020603050405020304" pitchFamily="18" charset="0"/>
              </a:rPr>
              <a:t> </a:t>
            </a:r>
            <a:r>
              <a:rPr lang="ru-RU" dirty="0" err="1">
                <a:solidFill>
                  <a:srgbClr val="0070C0"/>
                </a:solidFill>
                <a:latin typeface="Times New Roman" panose="02020603050405020304" pitchFamily="18" charset="0"/>
                <a:cs typeface="Times New Roman" panose="02020603050405020304" pitchFamily="18" charset="0"/>
              </a:rPr>
              <a:t>мерзімі</a:t>
            </a:r>
            <a:endParaRPr lang="ru-RU" dirty="0">
              <a:solidFill>
                <a:srgbClr val="0070C0"/>
              </a:solidFill>
              <a:latin typeface="Times New Roman" panose="02020603050405020304" pitchFamily="18" charset="0"/>
              <a:cs typeface="Times New Roman" panose="02020603050405020304" pitchFamily="18" charset="0"/>
            </a:endParaRPr>
          </a:p>
        </p:txBody>
      </p:sp>
      <p:cxnSp>
        <p:nvCxnSpPr>
          <p:cNvPr id="12" name="Прямая соединительная линия 11"/>
          <p:cNvCxnSpPr/>
          <p:nvPr/>
        </p:nvCxnSpPr>
        <p:spPr>
          <a:xfrm>
            <a:off x="611560" y="2240407"/>
            <a:ext cx="0" cy="3348833"/>
          </a:xfrm>
          <a:prstGeom prst="line">
            <a:avLst/>
          </a:prstGeom>
        </p:spPr>
        <p:style>
          <a:lnRef idx="1">
            <a:schemeClr val="dk1"/>
          </a:lnRef>
          <a:fillRef idx="0">
            <a:schemeClr val="dk1"/>
          </a:fillRef>
          <a:effectRef idx="0">
            <a:schemeClr val="dk1"/>
          </a:effectRef>
          <a:fontRef idx="minor">
            <a:schemeClr val="tx1"/>
          </a:fontRef>
        </p:style>
      </p:cxnSp>
      <p:cxnSp>
        <p:nvCxnSpPr>
          <p:cNvPr id="18" name="Прямая соединительная линия 17"/>
          <p:cNvCxnSpPr/>
          <p:nvPr/>
        </p:nvCxnSpPr>
        <p:spPr>
          <a:xfrm>
            <a:off x="624105" y="2250426"/>
            <a:ext cx="432048" cy="0"/>
          </a:xfrm>
          <a:prstGeom prst="line">
            <a:avLst/>
          </a:prstGeom>
        </p:spPr>
        <p:style>
          <a:lnRef idx="1">
            <a:schemeClr val="dk1"/>
          </a:lnRef>
          <a:fillRef idx="0">
            <a:schemeClr val="dk1"/>
          </a:fillRef>
          <a:effectRef idx="0">
            <a:schemeClr val="dk1"/>
          </a:effectRef>
          <a:fontRef idx="minor">
            <a:schemeClr val="tx1"/>
          </a:fontRef>
        </p:style>
      </p:cxnSp>
      <p:cxnSp>
        <p:nvCxnSpPr>
          <p:cNvPr id="22" name="Прямая со стрелкой 21"/>
          <p:cNvCxnSpPr/>
          <p:nvPr/>
        </p:nvCxnSpPr>
        <p:spPr>
          <a:xfrm>
            <a:off x="624105" y="5605504"/>
            <a:ext cx="360040"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6" name="Прямая со стрелкой 25"/>
          <p:cNvCxnSpPr/>
          <p:nvPr/>
        </p:nvCxnSpPr>
        <p:spPr>
          <a:xfrm>
            <a:off x="596485" y="3645024"/>
            <a:ext cx="360040"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27" name="Скругленный прямоугольник 26"/>
          <p:cNvSpPr/>
          <p:nvPr/>
        </p:nvSpPr>
        <p:spPr>
          <a:xfrm>
            <a:off x="5432470" y="1925928"/>
            <a:ext cx="3171978" cy="89730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ru-RU" dirty="0" err="1" smtClean="0">
                <a:solidFill>
                  <a:srgbClr val="0070C0"/>
                </a:solidFill>
                <a:latin typeface="Times New Roman" panose="02020603050405020304" pitchFamily="18" charset="0"/>
                <a:cs typeface="Times New Roman" panose="02020603050405020304" pitchFamily="18" charset="0"/>
              </a:rPr>
              <a:t>Ақша</a:t>
            </a:r>
            <a:r>
              <a:rPr lang="ru-RU" dirty="0" smtClean="0">
                <a:solidFill>
                  <a:srgbClr val="0070C0"/>
                </a:solidFill>
                <a:latin typeface="Times New Roman" panose="02020603050405020304" pitchFamily="18" charset="0"/>
                <a:cs typeface="Times New Roman" panose="02020603050405020304" pitchFamily="18" charset="0"/>
              </a:rPr>
              <a:t> </a:t>
            </a:r>
            <a:r>
              <a:rPr lang="ru-RU" dirty="0" err="1">
                <a:solidFill>
                  <a:srgbClr val="0070C0"/>
                </a:solidFill>
                <a:latin typeface="Times New Roman" panose="02020603050405020304" pitchFamily="18" charset="0"/>
                <a:cs typeface="Times New Roman" panose="02020603050405020304" pitchFamily="18" charset="0"/>
              </a:rPr>
              <a:t>ағындарын</a:t>
            </a:r>
            <a:r>
              <a:rPr lang="ru-RU" dirty="0">
                <a:solidFill>
                  <a:srgbClr val="0070C0"/>
                </a:solidFill>
                <a:latin typeface="Times New Roman" panose="02020603050405020304" pitchFamily="18" charset="0"/>
                <a:cs typeface="Times New Roman" panose="02020603050405020304" pitchFamily="18" charset="0"/>
              </a:rPr>
              <a:t> </a:t>
            </a:r>
            <a:r>
              <a:rPr lang="ru-RU" dirty="0" err="1">
                <a:solidFill>
                  <a:srgbClr val="0070C0"/>
                </a:solidFill>
                <a:latin typeface="Times New Roman" panose="02020603050405020304" pitchFamily="18" charset="0"/>
                <a:cs typeface="Times New Roman" panose="02020603050405020304" pitchFamily="18" charset="0"/>
              </a:rPr>
              <a:t>дисконттауға</a:t>
            </a:r>
            <a:r>
              <a:rPr lang="ru-RU" dirty="0">
                <a:solidFill>
                  <a:srgbClr val="0070C0"/>
                </a:solidFill>
                <a:latin typeface="Times New Roman" panose="02020603050405020304" pitchFamily="18" charset="0"/>
                <a:cs typeface="Times New Roman" panose="02020603050405020304" pitchFamily="18" charset="0"/>
              </a:rPr>
              <a:t> </a:t>
            </a:r>
            <a:r>
              <a:rPr lang="ru-RU" dirty="0" err="1">
                <a:solidFill>
                  <a:srgbClr val="0070C0"/>
                </a:solidFill>
                <a:latin typeface="Times New Roman" panose="02020603050405020304" pitchFamily="18" charset="0"/>
                <a:cs typeface="Times New Roman" panose="02020603050405020304" pitchFamily="18" charset="0"/>
              </a:rPr>
              <a:t>негізделген</a:t>
            </a:r>
            <a:r>
              <a:rPr lang="ru-RU" dirty="0">
                <a:solidFill>
                  <a:srgbClr val="0070C0"/>
                </a:solidFill>
                <a:latin typeface="Times New Roman" panose="02020603050405020304" pitchFamily="18" charset="0"/>
                <a:cs typeface="Times New Roman" panose="02020603050405020304" pitchFamily="18" charset="0"/>
              </a:rPr>
              <a:t> </a:t>
            </a:r>
            <a:r>
              <a:rPr lang="ru-RU" dirty="0" err="1">
                <a:solidFill>
                  <a:srgbClr val="0070C0"/>
                </a:solidFill>
                <a:latin typeface="Times New Roman" panose="02020603050405020304" pitchFamily="18" charset="0"/>
                <a:cs typeface="Times New Roman" panose="02020603050405020304" pitchFamily="18" charset="0"/>
              </a:rPr>
              <a:t>динамикалық</a:t>
            </a:r>
            <a:r>
              <a:rPr lang="ru-RU" dirty="0">
                <a:solidFill>
                  <a:srgbClr val="0070C0"/>
                </a:solidFill>
                <a:latin typeface="Times New Roman" panose="02020603050405020304" pitchFamily="18" charset="0"/>
                <a:cs typeface="Times New Roman" panose="02020603050405020304" pitchFamily="18" charset="0"/>
              </a:rPr>
              <a:t> </a:t>
            </a:r>
            <a:r>
              <a:rPr lang="ru-RU" dirty="0" err="1">
                <a:solidFill>
                  <a:srgbClr val="0070C0"/>
                </a:solidFill>
                <a:latin typeface="Times New Roman" panose="02020603050405020304" pitchFamily="18" charset="0"/>
                <a:cs typeface="Times New Roman" panose="02020603050405020304" pitchFamily="18" charset="0"/>
              </a:rPr>
              <a:t>әдістер</a:t>
            </a:r>
            <a:endParaRPr lang="ru-RU" dirty="0">
              <a:solidFill>
                <a:srgbClr val="0070C0"/>
              </a:solidFill>
              <a:latin typeface="Times New Roman" panose="02020603050405020304" pitchFamily="18" charset="0"/>
              <a:cs typeface="Times New Roman" panose="02020603050405020304" pitchFamily="18" charset="0"/>
            </a:endParaRPr>
          </a:p>
        </p:txBody>
      </p:sp>
      <p:sp>
        <p:nvSpPr>
          <p:cNvPr id="28" name="Скругленный прямоугольник 27"/>
          <p:cNvSpPr/>
          <p:nvPr/>
        </p:nvSpPr>
        <p:spPr>
          <a:xfrm>
            <a:off x="5437228" y="3208872"/>
            <a:ext cx="3167220" cy="872303"/>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ru-RU" dirty="0" err="1" smtClean="0">
                <a:solidFill>
                  <a:srgbClr val="0070C0"/>
                </a:solidFill>
                <a:latin typeface="Times New Roman" panose="02020603050405020304" pitchFamily="18" charset="0"/>
                <a:cs typeface="Times New Roman" panose="02020603050405020304" pitchFamily="18" charset="0"/>
              </a:rPr>
              <a:t>Құн</a:t>
            </a:r>
            <a:r>
              <a:rPr lang="ru-RU" dirty="0" smtClean="0">
                <a:solidFill>
                  <a:srgbClr val="0070C0"/>
                </a:solidFill>
                <a:latin typeface="Times New Roman" panose="02020603050405020304" pitchFamily="18" charset="0"/>
                <a:cs typeface="Times New Roman" panose="02020603050405020304" pitchFamily="18" charset="0"/>
              </a:rPr>
              <a:t> </a:t>
            </a:r>
            <a:r>
              <a:rPr lang="ru-RU" dirty="0" err="1" smtClean="0">
                <a:solidFill>
                  <a:srgbClr val="0070C0"/>
                </a:solidFill>
                <a:latin typeface="Times New Roman" panose="02020603050405020304" pitchFamily="18" charset="0"/>
                <a:cs typeface="Times New Roman" panose="02020603050405020304" pitchFamily="18" charset="0"/>
              </a:rPr>
              <a:t>көрсеткіштері</a:t>
            </a:r>
            <a:r>
              <a:rPr lang="ru-RU" dirty="0" smtClean="0">
                <a:solidFill>
                  <a:srgbClr val="0070C0"/>
                </a:solidFill>
                <a:latin typeface="Times New Roman" panose="02020603050405020304" pitchFamily="18" charset="0"/>
                <a:cs typeface="Times New Roman" panose="02020603050405020304" pitchFamily="18" charset="0"/>
              </a:rPr>
              <a:t>:</a:t>
            </a:r>
            <a:br>
              <a:rPr lang="ru-RU" dirty="0" smtClean="0">
                <a:solidFill>
                  <a:srgbClr val="0070C0"/>
                </a:solidFill>
                <a:latin typeface="Times New Roman" panose="02020603050405020304" pitchFamily="18" charset="0"/>
                <a:cs typeface="Times New Roman" panose="02020603050405020304" pitchFamily="18" charset="0"/>
              </a:rPr>
            </a:br>
            <a:r>
              <a:rPr lang="ru-RU" dirty="0" smtClean="0">
                <a:solidFill>
                  <a:srgbClr val="0070C0"/>
                </a:solidFill>
                <a:latin typeface="Times New Roman" panose="02020603050405020304" pitchFamily="18" charset="0"/>
                <a:cs typeface="Times New Roman" panose="02020603050405020304" pitchFamily="18" charset="0"/>
              </a:rPr>
              <a:t>Таза </a:t>
            </a:r>
            <a:r>
              <a:rPr lang="ru-RU" dirty="0" err="1" smtClean="0">
                <a:solidFill>
                  <a:srgbClr val="0070C0"/>
                </a:solidFill>
                <a:latin typeface="Times New Roman" panose="02020603050405020304" pitchFamily="18" charset="0"/>
                <a:cs typeface="Times New Roman" panose="02020603050405020304" pitchFamily="18" charset="0"/>
              </a:rPr>
              <a:t>дисконтталған</a:t>
            </a:r>
            <a:r>
              <a:rPr lang="ru-RU" dirty="0" smtClean="0">
                <a:solidFill>
                  <a:srgbClr val="0070C0"/>
                </a:solidFill>
                <a:latin typeface="Times New Roman" panose="02020603050405020304" pitchFamily="18" charset="0"/>
                <a:cs typeface="Times New Roman" panose="02020603050405020304" pitchFamily="18" charset="0"/>
              </a:rPr>
              <a:t> </a:t>
            </a:r>
            <a:r>
              <a:rPr lang="ru-RU" dirty="0" err="1" smtClean="0">
                <a:solidFill>
                  <a:srgbClr val="0070C0"/>
                </a:solidFill>
                <a:latin typeface="Times New Roman" panose="02020603050405020304" pitchFamily="18" charset="0"/>
                <a:cs typeface="Times New Roman" panose="02020603050405020304" pitchFamily="18" charset="0"/>
              </a:rPr>
              <a:t>құн</a:t>
            </a:r>
            <a:r>
              <a:rPr lang="ru-RU" dirty="0" smtClean="0">
                <a:solidFill>
                  <a:srgbClr val="0070C0"/>
                </a:solidFill>
                <a:latin typeface="Times New Roman" panose="02020603050405020304" pitchFamily="18" charset="0"/>
                <a:cs typeface="Times New Roman" panose="02020603050405020304" pitchFamily="18" charset="0"/>
              </a:rPr>
              <a:t> </a:t>
            </a:r>
            <a:r>
              <a:rPr lang="ru-RU" dirty="0">
                <a:solidFill>
                  <a:srgbClr val="0070C0"/>
                </a:solidFill>
                <a:latin typeface="Times New Roman" panose="02020603050405020304" pitchFamily="18" charset="0"/>
                <a:cs typeface="Times New Roman" panose="02020603050405020304" pitchFamily="18" charset="0"/>
              </a:rPr>
              <a:t>(таза </a:t>
            </a:r>
            <a:r>
              <a:rPr lang="ru-RU" dirty="0" err="1">
                <a:solidFill>
                  <a:srgbClr val="0070C0"/>
                </a:solidFill>
                <a:latin typeface="Times New Roman" panose="02020603050405020304" pitchFamily="18" charset="0"/>
                <a:cs typeface="Times New Roman" panose="02020603050405020304" pitchFamily="18" charset="0"/>
              </a:rPr>
              <a:t>ағымдағы</a:t>
            </a:r>
            <a:r>
              <a:rPr lang="ru-RU" dirty="0">
                <a:solidFill>
                  <a:srgbClr val="0070C0"/>
                </a:solidFill>
                <a:latin typeface="Times New Roman" panose="02020603050405020304" pitchFamily="18" charset="0"/>
                <a:cs typeface="Times New Roman" panose="02020603050405020304" pitchFamily="18" charset="0"/>
              </a:rPr>
              <a:t> </a:t>
            </a:r>
            <a:r>
              <a:rPr lang="ru-RU" dirty="0" err="1">
                <a:solidFill>
                  <a:srgbClr val="0070C0"/>
                </a:solidFill>
                <a:latin typeface="Times New Roman" panose="02020603050405020304" pitchFamily="18" charset="0"/>
                <a:cs typeface="Times New Roman" panose="02020603050405020304" pitchFamily="18" charset="0"/>
              </a:rPr>
              <a:t>құн</a:t>
            </a:r>
            <a:r>
              <a:rPr lang="ru-RU" dirty="0">
                <a:solidFill>
                  <a:srgbClr val="0070C0"/>
                </a:solidFill>
                <a:latin typeface="Times New Roman" panose="02020603050405020304" pitchFamily="18" charset="0"/>
                <a:cs typeface="Times New Roman" panose="02020603050405020304" pitchFamily="18" charset="0"/>
              </a:rPr>
              <a:t>)</a:t>
            </a:r>
          </a:p>
        </p:txBody>
      </p:sp>
      <p:sp>
        <p:nvSpPr>
          <p:cNvPr id="29" name="Скругленный прямоугольник 28"/>
          <p:cNvSpPr/>
          <p:nvPr/>
        </p:nvSpPr>
        <p:spPr>
          <a:xfrm>
            <a:off x="5432470" y="4446239"/>
            <a:ext cx="3185120" cy="2304257"/>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kk-KZ" dirty="0" smtClean="0">
                <a:solidFill>
                  <a:srgbClr val="0070C0"/>
                </a:solidFill>
                <a:latin typeface="Times New Roman" panose="02020603050405020304" pitchFamily="18" charset="0"/>
                <a:cs typeface="Times New Roman" panose="02020603050405020304" pitchFamily="18" charset="0"/>
              </a:rPr>
              <a:t>Үлестік көрсеткіштер:</a:t>
            </a:r>
          </a:p>
          <a:p>
            <a:pPr algn="ctr"/>
            <a:r>
              <a:rPr lang="kk-KZ" dirty="0" smtClean="0">
                <a:solidFill>
                  <a:srgbClr val="0070C0"/>
                </a:solidFill>
                <a:latin typeface="Times New Roman" panose="02020603050405020304" pitchFamily="18" charset="0"/>
                <a:cs typeface="Times New Roman" panose="02020603050405020304" pitchFamily="18" charset="0"/>
              </a:rPr>
              <a:t>Инвестицияның рентабельділігі (кірістілік индексі)</a:t>
            </a:r>
          </a:p>
          <a:p>
            <a:pPr algn="ctr"/>
            <a:r>
              <a:rPr lang="kk-KZ" dirty="0" smtClean="0">
                <a:solidFill>
                  <a:srgbClr val="0070C0"/>
                </a:solidFill>
                <a:latin typeface="Times New Roman" panose="02020603050405020304" pitchFamily="18" charset="0"/>
                <a:cs typeface="Times New Roman" panose="02020603050405020304" pitchFamily="18" charset="0"/>
              </a:rPr>
              <a:t>Ішкі табыстылық нормасы</a:t>
            </a:r>
          </a:p>
          <a:p>
            <a:pPr algn="ctr"/>
            <a:r>
              <a:rPr lang="kk-KZ" dirty="0" smtClean="0">
                <a:solidFill>
                  <a:srgbClr val="0070C0"/>
                </a:solidFill>
                <a:latin typeface="Times New Roman" panose="02020603050405020304" pitchFamily="18" charset="0"/>
                <a:cs typeface="Times New Roman" panose="02020603050405020304" pitchFamily="18" charset="0"/>
              </a:rPr>
              <a:t>Динамикалық өтеу мерзімі</a:t>
            </a:r>
            <a:endParaRPr lang="ru-RU" dirty="0">
              <a:solidFill>
                <a:srgbClr val="0070C0"/>
              </a:solidFill>
              <a:latin typeface="Times New Roman" panose="02020603050405020304" pitchFamily="18" charset="0"/>
              <a:cs typeface="Times New Roman" panose="02020603050405020304" pitchFamily="18" charset="0"/>
            </a:endParaRPr>
          </a:p>
        </p:txBody>
      </p:sp>
      <p:sp>
        <p:nvSpPr>
          <p:cNvPr id="30" name="Стрелка вниз 29"/>
          <p:cNvSpPr/>
          <p:nvPr/>
        </p:nvSpPr>
        <p:spPr>
          <a:xfrm>
            <a:off x="6838439" y="1412776"/>
            <a:ext cx="360040" cy="432048"/>
          </a:xfrm>
          <a:prstGeom prst="down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ru-RU"/>
          </a:p>
        </p:txBody>
      </p:sp>
      <p:cxnSp>
        <p:nvCxnSpPr>
          <p:cNvPr id="31" name="Прямая соединительная линия 30"/>
          <p:cNvCxnSpPr/>
          <p:nvPr/>
        </p:nvCxnSpPr>
        <p:spPr>
          <a:xfrm>
            <a:off x="4860032" y="2250426"/>
            <a:ext cx="0" cy="3348833"/>
          </a:xfrm>
          <a:prstGeom prst="line">
            <a:avLst/>
          </a:prstGeom>
        </p:spPr>
        <p:style>
          <a:lnRef idx="1">
            <a:schemeClr val="dk1"/>
          </a:lnRef>
          <a:fillRef idx="0">
            <a:schemeClr val="dk1"/>
          </a:fillRef>
          <a:effectRef idx="0">
            <a:schemeClr val="dk1"/>
          </a:effectRef>
          <a:fontRef idx="minor">
            <a:schemeClr val="tx1"/>
          </a:fontRef>
        </p:style>
      </p:cxnSp>
      <p:cxnSp>
        <p:nvCxnSpPr>
          <p:cNvPr id="32" name="Прямая соединительная линия 31"/>
          <p:cNvCxnSpPr/>
          <p:nvPr/>
        </p:nvCxnSpPr>
        <p:spPr>
          <a:xfrm>
            <a:off x="4860032" y="2240407"/>
            <a:ext cx="432048" cy="0"/>
          </a:xfrm>
          <a:prstGeom prst="line">
            <a:avLst/>
          </a:prstGeom>
        </p:spPr>
        <p:style>
          <a:lnRef idx="1">
            <a:schemeClr val="dk1"/>
          </a:lnRef>
          <a:fillRef idx="0">
            <a:schemeClr val="dk1"/>
          </a:fillRef>
          <a:effectRef idx="0">
            <a:schemeClr val="dk1"/>
          </a:effectRef>
          <a:fontRef idx="minor">
            <a:schemeClr val="tx1"/>
          </a:fontRef>
        </p:style>
      </p:cxnSp>
      <p:cxnSp>
        <p:nvCxnSpPr>
          <p:cNvPr id="33" name="Прямая со стрелкой 32"/>
          <p:cNvCxnSpPr/>
          <p:nvPr/>
        </p:nvCxnSpPr>
        <p:spPr>
          <a:xfrm>
            <a:off x="4860032" y="3645024"/>
            <a:ext cx="360040"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4" name="Прямая со стрелкой 33"/>
          <p:cNvCxnSpPr/>
          <p:nvPr/>
        </p:nvCxnSpPr>
        <p:spPr>
          <a:xfrm>
            <a:off x="4860032" y="5599259"/>
            <a:ext cx="360040"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192907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55418"/>
            <a:ext cx="8229600" cy="1143000"/>
          </a:xfrm>
        </p:spPr>
        <p:txBody>
          <a:bodyPr>
            <a:normAutofit/>
          </a:bodyPr>
          <a:lstStyle/>
          <a:p>
            <a:r>
              <a:rPr lang="kk-KZ" sz="2400" b="1" dirty="0">
                <a:solidFill>
                  <a:srgbClr val="FF0000"/>
                </a:solidFill>
                <a:latin typeface="Times New Roman" pitchFamily="18" charset="0"/>
                <a:cs typeface="Times New Roman" pitchFamily="18" charset="0"/>
              </a:rPr>
              <a:t>Инвестициялық жобаны іске асыру кезінде </a:t>
            </a:r>
            <a:r>
              <a:rPr lang="kk-KZ" sz="2400" b="1" dirty="0" smtClean="0">
                <a:solidFill>
                  <a:srgbClr val="FF0000"/>
                </a:solidFill>
                <a:latin typeface="Times New Roman" pitchFamily="18" charset="0"/>
                <a:cs typeface="Times New Roman" pitchFamily="18" charset="0"/>
              </a:rPr>
              <a:t>қызмет </a:t>
            </a:r>
            <a:r>
              <a:rPr lang="kk-KZ" sz="2400" b="1" dirty="0">
                <a:solidFill>
                  <a:srgbClr val="FF0000"/>
                </a:solidFill>
                <a:latin typeface="Times New Roman" pitchFamily="18" charset="0"/>
                <a:cs typeface="Times New Roman" pitchFamily="18" charset="0"/>
              </a:rPr>
              <a:t>үш </a:t>
            </a:r>
            <a:r>
              <a:rPr lang="kk-KZ" sz="2400" b="1" dirty="0" smtClean="0">
                <a:solidFill>
                  <a:srgbClr val="FF0000"/>
                </a:solidFill>
                <a:latin typeface="Times New Roman" pitchFamily="18" charset="0"/>
                <a:cs typeface="Times New Roman" pitchFamily="18" charset="0"/>
              </a:rPr>
              <a:t>түрге </a:t>
            </a:r>
            <a:r>
              <a:rPr lang="kk-KZ" sz="2400" b="1" dirty="0">
                <a:solidFill>
                  <a:srgbClr val="FF0000"/>
                </a:solidFill>
                <a:latin typeface="Times New Roman" pitchFamily="18" charset="0"/>
                <a:cs typeface="Times New Roman" pitchFamily="18" charset="0"/>
              </a:rPr>
              <a:t>бөлінеді:</a:t>
            </a:r>
            <a:endParaRPr lang="ru-RU" sz="2400" b="1" dirty="0">
              <a:solidFill>
                <a:srgbClr val="FF0000"/>
              </a:solidFill>
              <a:latin typeface="Times New Roman" pitchFamily="18" charset="0"/>
              <a:cs typeface="Times New Roman" pitchFamily="18" charset="0"/>
            </a:endParaRPr>
          </a:p>
        </p:txBody>
      </p:sp>
      <p:sp>
        <p:nvSpPr>
          <p:cNvPr id="3" name="Объект 2"/>
          <p:cNvSpPr>
            <a:spLocks noGrp="1"/>
          </p:cNvSpPr>
          <p:nvPr>
            <p:ph idx="1"/>
          </p:nvPr>
        </p:nvSpPr>
        <p:spPr>
          <a:xfrm>
            <a:off x="395536" y="859512"/>
            <a:ext cx="8229600" cy="5809848"/>
          </a:xfrm>
        </p:spPr>
        <p:txBody>
          <a:bodyPr>
            <a:normAutofit/>
          </a:bodyPr>
          <a:lstStyle/>
          <a:p>
            <a:r>
              <a:rPr lang="kk-KZ" sz="2400" dirty="0">
                <a:solidFill>
                  <a:srgbClr val="0070C0"/>
                </a:solidFill>
                <a:latin typeface="Times New Roman" pitchFamily="18" charset="0"/>
                <a:cs typeface="Times New Roman" pitchFamily="18" charset="0"/>
              </a:rPr>
              <a:t>Ағымдағы қызмет; </a:t>
            </a:r>
            <a:endParaRPr lang="kk-KZ" sz="2400" dirty="0" smtClean="0">
              <a:solidFill>
                <a:srgbClr val="0070C0"/>
              </a:solidFill>
              <a:latin typeface="Times New Roman" pitchFamily="18" charset="0"/>
              <a:cs typeface="Times New Roman" pitchFamily="18" charset="0"/>
            </a:endParaRPr>
          </a:p>
          <a:p>
            <a:r>
              <a:rPr lang="kk-KZ" sz="2400" dirty="0" smtClean="0">
                <a:solidFill>
                  <a:srgbClr val="0070C0"/>
                </a:solidFill>
                <a:latin typeface="Times New Roman" pitchFamily="18" charset="0"/>
                <a:cs typeface="Times New Roman" pitchFamily="18" charset="0"/>
              </a:rPr>
              <a:t>Инвестициялық </a:t>
            </a:r>
            <a:r>
              <a:rPr lang="kk-KZ" sz="2400" dirty="0">
                <a:solidFill>
                  <a:srgbClr val="0070C0"/>
                </a:solidFill>
                <a:latin typeface="Times New Roman" pitchFamily="18" charset="0"/>
                <a:cs typeface="Times New Roman" pitchFamily="18" charset="0"/>
              </a:rPr>
              <a:t>қызмет; </a:t>
            </a:r>
            <a:endParaRPr lang="kk-KZ" sz="2400" dirty="0" smtClean="0">
              <a:solidFill>
                <a:srgbClr val="0070C0"/>
              </a:solidFill>
              <a:latin typeface="Times New Roman" pitchFamily="18" charset="0"/>
              <a:cs typeface="Times New Roman" pitchFamily="18" charset="0"/>
            </a:endParaRPr>
          </a:p>
          <a:p>
            <a:r>
              <a:rPr lang="kk-KZ" sz="2400" dirty="0" smtClean="0">
                <a:solidFill>
                  <a:srgbClr val="0070C0"/>
                </a:solidFill>
                <a:latin typeface="Times New Roman" pitchFamily="18" charset="0"/>
                <a:cs typeface="Times New Roman" pitchFamily="18" charset="0"/>
              </a:rPr>
              <a:t>Қаржылық қызмет</a:t>
            </a:r>
          </a:p>
          <a:p>
            <a:pPr marL="0" indent="0">
              <a:buNone/>
            </a:pPr>
            <a:r>
              <a:rPr lang="kk-KZ" sz="2400" dirty="0">
                <a:solidFill>
                  <a:srgbClr val="0070C0"/>
                </a:solidFill>
                <a:latin typeface="Times New Roman" pitchFamily="18" charset="0"/>
                <a:cs typeface="Times New Roman" pitchFamily="18" charset="0"/>
              </a:rPr>
              <a:t> Қызметтің әрбір </a:t>
            </a:r>
            <a:r>
              <a:rPr lang="kk-KZ" sz="2400" dirty="0" smtClean="0">
                <a:solidFill>
                  <a:srgbClr val="0070C0"/>
                </a:solidFill>
                <a:latin typeface="Times New Roman" pitchFamily="18" charset="0"/>
                <a:cs typeface="Times New Roman" pitchFamily="18" charset="0"/>
              </a:rPr>
              <a:t>түрлерінде  </a:t>
            </a:r>
            <a:r>
              <a:rPr lang="kk-KZ" sz="2400" dirty="0">
                <a:solidFill>
                  <a:srgbClr val="0070C0"/>
                </a:solidFill>
                <a:latin typeface="Times New Roman" pitchFamily="18" charset="0"/>
                <a:cs typeface="Times New Roman" pitchFamily="18" charset="0"/>
              </a:rPr>
              <a:t>ақша қаражаттарының </a:t>
            </a:r>
            <a:r>
              <a:rPr lang="kk-KZ" sz="2400" b="1" dirty="0" smtClean="0">
                <a:solidFill>
                  <a:srgbClr val="0070C0"/>
                </a:solidFill>
                <a:latin typeface="Times New Roman" pitchFamily="18" charset="0"/>
                <a:cs typeface="Times New Roman" pitchFamily="18" charset="0"/>
              </a:rPr>
              <a:t>түсімі</a:t>
            </a:r>
            <a:r>
              <a:rPr lang="kk-KZ" sz="2400" dirty="0" smtClean="0">
                <a:solidFill>
                  <a:srgbClr val="0070C0"/>
                </a:solidFill>
                <a:latin typeface="Times New Roman" pitchFamily="18" charset="0"/>
                <a:cs typeface="Times New Roman" pitchFamily="18" charset="0"/>
              </a:rPr>
              <a:t> мен  </a:t>
            </a:r>
            <a:r>
              <a:rPr lang="kk-KZ" sz="2400" b="1" dirty="0" smtClean="0">
                <a:solidFill>
                  <a:srgbClr val="0070C0"/>
                </a:solidFill>
                <a:latin typeface="Times New Roman" pitchFamily="18" charset="0"/>
                <a:cs typeface="Times New Roman" pitchFamily="18" charset="0"/>
              </a:rPr>
              <a:t>шығысы</a:t>
            </a:r>
            <a:r>
              <a:rPr lang="kk-KZ" sz="2400" dirty="0" smtClean="0">
                <a:solidFill>
                  <a:srgbClr val="0070C0"/>
                </a:solidFill>
                <a:latin typeface="Times New Roman" pitchFamily="18" charset="0"/>
                <a:cs typeface="Times New Roman" pitchFamily="18" charset="0"/>
              </a:rPr>
              <a:t> болады. </a:t>
            </a:r>
            <a:endParaRPr lang="ru-RU" sz="2400" dirty="0">
              <a:solidFill>
                <a:srgbClr val="0070C0"/>
              </a:solidFill>
              <a:latin typeface="Times New Roman" pitchFamily="18" charset="0"/>
              <a:cs typeface="Times New Roman" pitchFamily="18" charset="0"/>
            </a:endParaRPr>
          </a:p>
        </p:txBody>
      </p:sp>
      <p:sp>
        <p:nvSpPr>
          <p:cNvPr id="4" name="Прямоугольник 3"/>
          <p:cNvSpPr/>
          <p:nvPr/>
        </p:nvSpPr>
        <p:spPr>
          <a:xfrm>
            <a:off x="219588" y="3849724"/>
            <a:ext cx="2016224" cy="108012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kk-KZ" sz="2800" dirty="0">
                <a:solidFill>
                  <a:srgbClr val="0070C0"/>
                </a:solidFill>
                <a:latin typeface="Times New Roman" panose="02020603050405020304" pitchFamily="18" charset="0"/>
                <a:cs typeface="Times New Roman" panose="02020603050405020304" pitchFamily="18" charset="0"/>
              </a:rPr>
              <a:t>Таза ақша ағымы</a:t>
            </a:r>
            <a:endParaRPr lang="ru-RU" sz="2800" dirty="0">
              <a:solidFill>
                <a:srgbClr val="0070C0"/>
              </a:solidFill>
              <a:latin typeface="Times New Roman" panose="02020603050405020304" pitchFamily="18" charset="0"/>
              <a:cs typeface="Times New Roman" panose="02020603050405020304" pitchFamily="18" charset="0"/>
            </a:endParaRPr>
          </a:p>
        </p:txBody>
      </p:sp>
      <p:sp>
        <p:nvSpPr>
          <p:cNvPr id="5" name="TextBox 4"/>
          <p:cNvSpPr txBox="1"/>
          <p:nvPr/>
        </p:nvSpPr>
        <p:spPr>
          <a:xfrm>
            <a:off x="2373859" y="4005062"/>
            <a:ext cx="465192" cy="769441"/>
          </a:xfrm>
          <a:prstGeom prst="rect">
            <a:avLst/>
          </a:prstGeom>
          <a:noFill/>
        </p:spPr>
        <p:txBody>
          <a:bodyPr wrap="none" rtlCol="0">
            <a:spAutoFit/>
          </a:bodyPr>
          <a:lstStyle/>
          <a:p>
            <a:r>
              <a:rPr lang="en-US" sz="4400" b="1" dirty="0" smtClean="0"/>
              <a:t>=</a:t>
            </a:r>
            <a:endParaRPr lang="ru-RU" sz="4400" b="1" dirty="0"/>
          </a:p>
        </p:txBody>
      </p:sp>
      <p:sp>
        <p:nvSpPr>
          <p:cNvPr id="6" name="Прямоугольник 5"/>
          <p:cNvSpPr/>
          <p:nvPr/>
        </p:nvSpPr>
        <p:spPr>
          <a:xfrm>
            <a:off x="2857467" y="3561691"/>
            <a:ext cx="2542572" cy="165618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kk-KZ" sz="2400" dirty="0">
                <a:solidFill>
                  <a:srgbClr val="0070C0"/>
                </a:solidFill>
                <a:latin typeface="Times New Roman" panose="02020603050405020304" pitchFamily="18" charset="0"/>
                <a:cs typeface="Times New Roman" panose="02020603050405020304" pitchFamily="18" charset="0"/>
              </a:rPr>
              <a:t>Таза кіріс (таза кіріс және </a:t>
            </a:r>
            <a:r>
              <a:rPr lang="kk-KZ" sz="2400" dirty="0" smtClean="0">
                <a:solidFill>
                  <a:srgbClr val="0070C0"/>
                </a:solidFill>
                <a:latin typeface="Times New Roman" panose="02020603050405020304" pitchFamily="18" charset="0"/>
                <a:cs typeface="Times New Roman" panose="02020603050405020304" pitchFamily="18" charset="0"/>
              </a:rPr>
              <a:t>амортизациялық </a:t>
            </a:r>
            <a:r>
              <a:rPr lang="kk-KZ" sz="2400" dirty="0">
                <a:solidFill>
                  <a:srgbClr val="0070C0"/>
                </a:solidFill>
                <a:latin typeface="Times New Roman" panose="02020603050405020304" pitchFamily="18" charset="0"/>
                <a:cs typeface="Times New Roman" panose="02020603050405020304" pitchFamily="18" charset="0"/>
              </a:rPr>
              <a:t>шегерімдер)</a:t>
            </a:r>
            <a:endParaRPr lang="ru-RU" sz="2400" dirty="0">
              <a:solidFill>
                <a:srgbClr val="0070C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5418830" y="4005061"/>
            <a:ext cx="542136" cy="769441"/>
          </a:xfrm>
          <a:prstGeom prst="rect">
            <a:avLst/>
          </a:prstGeom>
          <a:noFill/>
        </p:spPr>
        <p:txBody>
          <a:bodyPr wrap="square" rtlCol="0">
            <a:spAutoFit/>
          </a:bodyPr>
          <a:lstStyle/>
          <a:p>
            <a:r>
              <a:rPr lang="en-US" sz="4400" b="1" dirty="0" smtClean="0"/>
              <a:t>-</a:t>
            </a:r>
            <a:endParaRPr lang="ru-RU" sz="4400" b="1" dirty="0"/>
          </a:p>
        </p:txBody>
      </p:sp>
      <p:sp>
        <p:nvSpPr>
          <p:cNvPr id="8" name="Прямоугольник 7"/>
          <p:cNvSpPr/>
          <p:nvPr/>
        </p:nvSpPr>
        <p:spPr>
          <a:xfrm>
            <a:off x="5935635" y="3021631"/>
            <a:ext cx="3094321" cy="273630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kk-KZ" dirty="0">
                <a:solidFill>
                  <a:srgbClr val="0070C0"/>
                </a:solidFill>
                <a:latin typeface="Times New Roman" panose="02020603050405020304" pitchFamily="18" charset="0"/>
                <a:cs typeface="Times New Roman" panose="02020603050405020304" pitchFamily="18" charset="0"/>
              </a:rPr>
              <a:t>Инвестициялық шығындардың </a:t>
            </a:r>
            <a:r>
              <a:rPr lang="kk-KZ" dirty="0" smtClean="0">
                <a:solidFill>
                  <a:srgbClr val="0070C0"/>
                </a:solidFill>
                <a:latin typeface="Times New Roman" panose="02020603050405020304" pitchFamily="18" charset="0"/>
                <a:cs typeface="Times New Roman" panose="02020603050405020304" pitchFamily="18" charset="0"/>
              </a:rPr>
              <a:t>мөлшері</a:t>
            </a:r>
            <a:endParaRPr lang="en-US" dirty="0" smtClean="0">
              <a:solidFill>
                <a:srgbClr val="0070C0"/>
              </a:solidFill>
              <a:latin typeface="Times New Roman" panose="02020603050405020304" pitchFamily="18" charset="0"/>
              <a:cs typeface="Times New Roman" panose="02020603050405020304" pitchFamily="18" charset="0"/>
            </a:endParaRPr>
          </a:p>
          <a:p>
            <a:pPr algn="ctr"/>
            <a:r>
              <a:rPr lang="en-US" dirty="0" smtClean="0">
                <a:solidFill>
                  <a:srgbClr val="0070C0"/>
                </a:solidFill>
                <a:latin typeface="Times New Roman" panose="02020603050405020304" pitchFamily="18" charset="0"/>
                <a:cs typeface="Times New Roman" panose="02020603050405020304" pitchFamily="18" charset="0"/>
              </a:rPr>
              <a:t>(</a:t>
            </a:r>
            <a:r>
              <a:rPr lang="kk-KZ" dirty="0" smtClean="0">
                <a:solidFill>
                  <a:srgbClr val="0070C0"/>
                </a:solidFill>
                <a:latin typeface="Times New Roman" panose="02020603050405020304" pitchFamily="18" charset="0"/>
                <a:cs typeface="Times New Roman" panose="02020603050405020304" pitchFamily="18" charset="0"/>
              </a:rPr>
              <a:t>ҚҚС </a:t>
            </a:r>
            <a:r>
              <a:rPr lang="kk-KZ" dirty="0">
                <a:solidFill>
                  <a:srgbClr val="0070C0"/>
                </a:solidFill>
                <a:latin typeface="Times New Roman" panose="02020603050405020304" pitchFamily="18" charset="0"/>
                <a:cs typeface="Times New Roman" panose="02020603050405020304" pitchFamily="18" charset="0"/>
              </a:rPr>
              <a:t>есебінсіз күрделі шығындар; таза айналым капиталының ұлғаюы;кредиттік төлем(заемдар), жүзеге асыруға байланысты жобаның күрделі шығындары)</a:t>
            </a:r>
            <a:endParaRPr lang="ru-RU"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050525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2"/>
          <p:cNvSpPr>
            <a:spLocks noChangeArrowheads="1"/>
          </p:cNvSpPr>
          <p:nvPr/>
        </p:nvSpPr>
        <p:spPr bwMode="auto">
          <a:xfrm>
            <a:off x="0" y="32004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endParaRPr lang="ru-RU" altLang="ru-RU"/>
          </a:p>
        </p:txBody>
      </p:sp>
      <p:sp>
        <p:nvSpPr>
          <p:cNvPr id="11267" name="Rectangle 3"/>
          <p:cNvSpPr>
            <a:spLocks noChangeArrowheads="1"/>
          </p:cNvSpPr>
          <p:nvPr/>
        </p:nvSpPr>
        <p:spPr bwMode="auto">
          <a:xfrm>
            <a:off x="304800" y="5880100"/>
            <a:ext cx="876300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71500" indent="-571500"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just" eaLnBrk="1" hangingPunct="1">
              <a:spcBef>
                <a:spcPct val="20000"/>
              </a:spcBef>
              <a:buClr>
                <a:schemeClr val="accent1"/>
              </a:buClr>
              <a:buFont typeface="Wingdings" panose="05000000000000000000" pitchFamily="2" charset="2"/>
              <a:buNone/>
            </a:pPr>
            <a:r>
              <a:rPr lang="ru-RU" altLang="ru-RU" dirty="0">
                <a:solidFill>
                  <a:srgbClr val="0000FF"/>
                </a:solidFill>
              </a:rPr>
              <a:t>Аналитика </a:t>
            </a:r>
            <a:r>
              <a:rPr lang="ru-RU" altLang="ru-RU" dirty="0" err="1"/>
              <a:t>екі</a:t>
            </a:r>
            <a:r>
              <a:rPr lang="ru-RU" altLang="ru-RU" dirty="0"/>
              <a:t> </a:t>
            </a:r>
            <a:r>
              <a:rPr lang="ru-RU" altLang="ru-RU" dirty="0" err="1"/>
              <a:t>негізгі</a:t>
            </a:r>
            <a:r>
              <a:rPr lang="ru-RU" altLang="ru-RU" dirty="0"/>
              <a:t> </a:t>
            </a:r>
            <a:r>
              <a:rPr lang="ru-RU" altLang="ru-RU" dirty="0" err="1"/>
              <a:t>көрсеткішті</a:t>
            </a:r>
            <a:r>
              <a:rPr lang="ru-RU" altLang="ru-RU" dirty="0"/>
              <a:t> </a:t>
            </a:r>
            <a:r>
              <a:rPr lang="ru-RU" altLang="ru-RU" dirty="0" err="1"/>
              <a:t>қарауы</a:t>
            </a:r>
            <a:r>
              <a:rPr lang="ru-RU" altLang="ru-RU" dirty="0"/>
              <a:t> </a:t>
            </a:r>
            <a:r>
              <a:rPr lang="ru-RU" altLang="ru-RU" dirty="0" err="1"/>
              <a:t>тиіс</a:t>
            </a:r>
            <a:r>
              <a:rPr lang="ru-RU" altLang="ru-RU" dirty="0"/>
              <a:t> </a:t>
            </a:r>
            <a:r>
              <a:rPr lang="ru-RU" altLang="ru-RU" dirty="0" err="1"/>
              <a:t>бұл</a:t>
            </a:r>
            <a:r>
              <a:rPr lang="ru-RU" altLang="ru-RU" dirty="0"/>
              <a:t> </a:t>
            </a:r>
            <a:r>
              <a:rPr lang="ru-RU" altLang="ru-RU" dirty="0" err="1"/>
              <a:t>операциондық</a:t>
            </a:r>
            <a:r>
              <a:rPr lang="ru-RU" altLang="ru-RU" dirty="0"/>
              <a:t> </a:t>
            </a:r>
            <a:r>
              <a:rPr lang="ru-RU" altLang="ru-RU" dirty="0" err="1"/>
              <a:t>қызметтен</a:t>
            </a:r>
            <a:r>
              <a:rPr lang="ru-RU" altLang="ru-RU" dirty="0"/>
              <a:t> </a:t>
            </a:r>
            <a:r>
              <a:rPr lang="ru-RU" altLang="ru-RU" dirty="0" err="1"/>
              <a:t>түсетін</a:t>
            </a:r>
            <a:r>
              <a:rPr lang="ru-RU" altLang="ru-RU" dirty="0">
                <a:solidFill>
                  <a:srgbClr val="0000FF"/>
                </a:solidFill>
              </a:rPr>
              <a:t> таза </a:t>
            </a:r>
            <a:r>
              <a:rPr lang="ru-RU" altLang="ru-RU" dirty="0" err="1">
                <a:solidFill>
                  <a:srgbClr val="0000FF"/>
                </a:solidFill>
              </a:rPr>
              <a:t>ақша</a:t>
            </a:r>
            <a:r>
              <a:rPr lang="ru-RU" altLang="ru-RU" dirty="0">
                <a:solidFill>
                  <a:srgbClr val="0000FF"/>
                </a:solidFill>
              </a:rPr>
              <a:t> </a:t>
            </a:r>
            <a:r>
              <a:rPr lang="ru-RU" altLang="ru-RU" dirty="0" err="1">
                <a:solidFill>
                  <a:srgbClr val="0000FF"/>
                </a:solidFill>
              </a:rPr>
              <a:t>түсімдері</a:t>
            </a:r>
            <a:r>
              <a:rPr lang="ru-RU" altLang="ru-RU" dirty="0">
                <a:solidFill>
                  <a:srgbClr val="0000FF"/>
                </a:solidFill>
              </a:rPr>
              <a:t> </a:t>
            </a:r>
            <a:r>
              <a:rPr lang="ru-RU" altLang="ru-RU" dirty="0"/>
              <a:t>мен</a:t>
            </a:r>
            <a:r>
              <a:rPr lang="ru-RU" altLang="ru-RU" dirty="0">
                <a:solidFill>
                  <a:srgbClr val="0000FF"/>
                </a:solidFill>
              </a:rPr>
              <a:t> </a:t>
            </a:r>
            <a:r>
              <a:rPr lang="ru-RU" altLang="ru-RU" dirty="0" err="1">
                <a:solidFill>
                  <a:srgbClr val="0000FF"/>
                </a:solidFill>
              </a:rPr>
              <a:t>еркін</a:t>
            </a:r>
            <a:r>
              <a:rPr lang="ru-RU" altLang="ru-RU" dirty="0">
                <a:solidFill>
                  <a:srgbClr val="0000FF"/>
                </a:solidFill>
              </a:rPr>
              <a:t> </a:t>
            </a:r>
            <a:r>
              <a:rPr lang="ru-RU" altLang="ru-RU" dirty="0" err="1">
                <a:solidFill>
                  <a:srgbClr val="0000FF"/>
                </a:solidFill>
              </a:rPr>
              <a:t>ақша</a:t>
            </a:r>
            <a:r>
              <a:rPr lang="ru-RU" altLang="ru-RU" dirty="0">
                <a:solidFill>
                  <a:srgbClr val="0000FF"/>
                </a:solidFill>
              </a:rPr>
              <a:t> </a:t>
            </a:r>
            <a:r>
              <a:rPr lang="ru-RU" altLang="ru-RU" dirty="0" err="1">
                <a:solidFill>
                  <a:srgbClr val="0000FF"/>
                </a:solidFill>
              </a:rPr>
              <a:t>ағымы</a:t>
            </a:r>
            <a:r>
              <a:rPr lang="ru-RU" altLang="ru-RU" dirty="0"/>
              <a:t>.</a:t>
            </a:r>
          </a:p>
        </p:txBody>
      </p:sp>
      <p:grpSp>
        <p:nvGrpSpPr>
          <p:cNvPr id="11268" name="Group 49"/>
          <p:cNvGrpSpPr>
            <a:grpSpLocks/>
          </p:cNvGrpSpPr>
          <p:nvPr/>
        </p:nvGrpSpPr>
        <p:grpSpPr bwMode="auto">
          <a:xfrm>
            <a:off x="611560" y="620689"/>
            <a:ext cx="8184395" cy="4320480"/>
            <a:chOff x="8" y="715"/>
            <a:chExt cx="5520" cy="2933"/>
          </a:xfrm>
        </p:grpSpPr>
        <p:sp>
          <p:nvSpPr>
            <p:cNvPr id="11270" name="Rectangle 3"/>
            <p:cNvSpPr>
              <a:spLocks noChangeArrowheads="1"/>
            </p:cNvSpPr>
            <p:nvPr/>
          </p:nvSpPr>
          <p:spPr bwMode="auto">
            <a:xfrm>
              <a:off x="8" y="715"/>
              <a:ext cx="5520" cy="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71500" indent="-571500"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ctr" eaLnBrk="1" hangingPunct="1">
                <a:spcBef>
                  <a:spcPct val="20000"/>
                </a:spcBef>
                <a:buClr>
                  <a:schemeClr val="accent1"/>
                </a:buClr>
                <a:buFont typeface="Wingdings" panose="05000000000000000000" pitchFamily="2" charset="2"/>
                <a:buNone/>
              </a:pPr>
              <a:r>
                <a:rPr lang="ru-RU" altLang="ru-RU" b="1" dirty="0" err="1">
                  <a:solidFill>
                    <a:srgbClr val="009900"/>
                  </a:solidFill>
                </a:rPr>
                <a:t>Ақша</a:t>
              </a:r>
              <a:r>
                <a:rPr lang="ru-RU" altLang="ru-RU" b="1" dirty="0">
                  <a:solidFill>
                    <a:srgbClr val="009900"/>
                  </a:solidFill>
                </a:rPr>
                <a:t> </a:t>
              </a:r>
              <a:r>
                <a:rPr lang="ru-RU" altLang="ru-RU" b="1" dirty="0" err="1">
                  <a:solidFill>
                    <a:srgbClr val="009900"/>
                  </a:solidFill>
                </a:rPr>
                <a:t>қаражаттарының</a:t>
              </a:r>
              <a:r>
                <a:rPr lang="ru-RU" altLang="ru-RU" b="1" dirty="0">
                  <a:solidFill>
                    <a:srgbClr val="009900"/>
                  </a:solidFill>
                </a:rPr>
                <a:t> </a:t>
              </a:r>
              <a:r>
                <a:rPr lang="ru-RU" altLang="ru-RU" b="1" dirty="0" err="1">
                  <a:solidFill>
                    <a:srgbClr val="009900"/>
                  </a:solidFill>
                </a:rPr>
                <a:t>түсімдері</a:t>
              </a:r>
              <a:r>
                <a:rPr lang="ru-RU" altLang="ru-RU" b="1" dirty="0">
                  <a:solidFill>
                    <a:srgbClr val="009900"/>
                  </a:solidFill>
                </a:rPr>
                <a:t> мен </a:t>
              </a:r>
              <a:r>
                <a:rPr lang="ru-RU" altLang="ru-RU" b="1" dirty="0" err="1">
                  <a:solidFill>
                    <a:srgbClr val="009900"/>
                  </a:solidFill>
                </a:rPr>
                <a:t>кетуі</a:t>
              </a:r>
              <a:endParaRPr lang="ru-RU" altLang="ru-RU" b="1" dirty="0">
                <a:solidFill>
                  <a:srgbClr val="009900"/>
                </a:solidFill>
              </a:endParaRPr>
            </a:p>
          </p:txBody>
        </p:sp>
        <p:sp>
          <p:nvSpPr>
            <p:cNvPr id="11271" name="AutoShape 27"/>
            <p:cNvSpPr>
              <a:spLocks noChangeArrowheads="1"/>
            </p:cNvSpPr>
            <p:nvPr/>
          </p:nvSpPr>
          <p:spPr bwMode="auto">
            <a:xfrm>
              <a:off x="3888" y="1728"/>
              <a:ext cx="1200" cy="240"/>
            </a:xfrm>
            <a:prstGeom prst="flowChartProcess">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ctr" eaLnBrk="1" hangingPunct="1"/>
              <a:r>
                <a:rPr lang="ru-RU" altLang="ru-RU" sz="1400" i="1">
                  <a:latin typeface="Arial" panose="020B0604020202020204" pitchFamily="34" charset="0"/>
                </a:rPr>
                <a:t>Жалақы төлеу</a:t>
              </a:r>
            </a:p>
          </p:txBody>
        </p:sp>
        <p:sp>
          <p:nvSpPr>
            <p:cNvPr id="11272" name="AutoShape 28"/>
            <p:cNvSpPr>
              <a:spLocks noChangeArrowheads="1"/>
            </p:cNvSpPr>
            <p:nvPr/>
          </p:nvSpPr>
          <p:spPr bwMode="auto">
            <a:xfrm>
              <a:off x="3888" y="2064"/>
              <a:ext cx="1200" cy="240"/>
            </a:xfrm>
            <a:prstGeom prst="flowChartProcess">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ctr" eaLnBrk="1" hangingPunct="1"/>
              <a:r>
                <a:rPr lang="ru-RU" altLang="ru-RU" sz="1400" i="1">
                  <a:latin typeface="Arial" panose="020B0604020202020204" pitchFamily="34" charset="0"/>
                </a:rPr>
                <a:t>Қорларды сатып алу</a:t>
              </a:r>
            </a:p>
          </p:txBody>
        </p:sp>
        <p:sp>
          <p:nvSpPr>
            <p:cNvPr id="11273" name="AutoShape 29"/>
            <p:cNvSpPr>
              <a:spLocks noChangeArrowheads="1"/>
            </p:cNvSpPr>
            <p:nvPr/>
          </p:nvSpPr>
          <p:spPr bwMode="auto">
            <a:xfrm>
              <a:off x="3776" y="2392"/>
              <a:ext cx="1552" cy="288"/>
            </a:xfrm>
            <a:prstGeom prst="flowChartProcess">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ctr" eaLnBrk="1" hangingPunct="1"/>
              <a:r>
                <a:rPr lang="ru-RU" altLang="ru-RU" sz="1400" i="1">
                  <a:latin typeface="Arial" panose="020B0604020202020204" pitchFamily="34" charset="0"/>
                </a:rPr>
                <a:t>Операциондық шығындарды</a:t>
              </a:r>
            </a:p>
            <a:p>
              <a:pPr algn="ctr" eaLnBrk="1" hangingPunct="1"/>
              <a:r>
                <a:rPr lang="ru-RU" altLang="ru-RU" sz="1400" i="1">
                  <a:latin typeface="Arial" panose="020B0604020202020204" pitchFamily="34" charset="0"/>
                </a:rPr>
                <a:t>төлеу</a:t>
              </a:r>
            </a:p>
          </p:txBody>
        </p:sp>
        <p:sp>
          <p:nvSpPr>
            <p:cNvPr id="11274" name="AutoShape 30"/>
            <p:cNvSpPr>
              <a:spLocks noChangeArrowheads="1"/>
            </p:cNvSpPr>
            <p:nvPr/>
          </p:nvSpPr>
          <p:spPr bwMode="auto">
            <a:xfrm>
              <a:off x="3816" y="2760"/>
              <a:ext cx="1392" cy="240"/>
            </a:xfrm>
            <a:prstGeom prst="flowChartProcess">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ctr" eaLnBrk="1" hangingPunct="1"/>
              <a:r>
                <a:rPr lang="ru-RU" altLang="ru-RU" sz="1400" i="1">
                  <a:latin typeface="Arial" panose="020B0604020202020204" pitchFamily="34" charset="0"/>
                </a:rPr>
                <a:t>Пайыздық төлемдерге</a:t>
              </a:r>
            </a:p>
          </p:txBody>
        </p:sp>
        <p:sp>
          <p:nvSpPr>
            <p:cNvPr id="11275" name="AutoShape 31"/>
            <p:cNvSpPr>
              <a:spLocks noChangeArrowheads="1"/>
            </p:cNvSpPr>
            <p:nvPr/>
          </p:nvSpPr>
          <p:spPr bwMode="auto">
            <a:xfrm>
              <a:off x="3856" y="3072"/>
              <a:ext cx="1296" cy="208"/>
            </a:xfrm>
            <a:prstGeom prst="flowChartProcess">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ctr" eaLnBrk="1" hangingPunct="1"/>
              <a:r>
                <a:rPr lang="ru-RU" altLang="ru-RU" sz="1400" i="1">
                  <a:latin typeface="Arial" panose="020B0604020202020204" pitchFamily="34" charset="0"/>
                </a:rPr>
                <a:t>Салықтар төлеуге</a:t>
              </a:r>
            </a:p>
          </p:txBody>
        </p:sp>
        <p:sp>
          <p:nvSpPr>
            <p:cNvPr id="11276" name="AutoShape 32"/>
            <p:cNvSpPr>
              <a:spLocks noChangeArrowheads="1"/>
            </p:cNvSpPr>
            <p:nvPr/>
          </p:nvSpPr>
          <p:spPr bwMode="auto">
            <a:xfrm>
              <a:off x="3744" y="3360"/>
              <a:ext cx="1504" cy="288"/>
            </a:xfrm>
            <a:prstGeom prst="flowChartProcess">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ctr" eaLnBrk="1" hangingPunct="1"/>
              <a:r>
                <a:rPr lang="ru-RU" altLang="ru-RU" sz="1400" i="1">
                  <a:latin typeface="Arial" panose="020B0604020202020204" pitchFamily="34" charset="0"/>
                </a:rPr>
                <a:t>Қысқа мерзімдік</a:t>
              </a:r>
            </a:p>
            <a:p>
              <a:pPr algn="ctr" eaLnBrk="1" hangingPunct="1"/>
              <a:r>
                <a:rPr lang="ru-RU" altLang="ru-RU" sz="1400" i="1">
                  <a:latin typeface="Arial" panose="020B0604020202020204" pitchFamily="34" charset="0"/>
                </a:rPr>
                <a:t> инвестициялар сатып алуға</a:t>
              </a:r>
            </a:p>
          </p:txBody>
        </p:sp>
        <p:sp>
          <p:nvSpPr>
            <p:cNvPr id="11277" name="Rectangle 3"/>
            <p:cNvSpPr>
              <a:spLocks noChangeArrowheads="1"/>
            </p:cNvSpPr>
            <p:nvPr/>
          </p:nvSpPr>
          <p:spPr bwMode="auto">
            <a:xfrm>
              <a:off x="3744" y="1416"/>
              <a:ext cx="1104"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71500" indent="-571500"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ctr" eaLnBrk="1" hangingPunct="1">
                <a:spcBef>
                  <a:spcPct val="20000"/>
                </a:spcBef>
                <a:buClr>
                  <a:schemeClr val="accent1"/>
                </a:buClr>
                <a:buFont typeface="Wingdings" panose="05000000000000000000" pitchFamily="2" charset="2"/>
                <a:buNone/>
              </a:pPr>
              <a:r>
                <a:rPr lang="ru-RU" altLang="ru-RU" sz="1700" b="1">
                  <a:solidFill>
                    <a:srgbClr val="FF3300"/>
                  </a:solidFill>
                </a:rPr>
                <a:t>Кетуі -</a:t>
              </a:r>
            </a:p>
            <a:p>
              <a:pPr algn="just" eaLnBrk="1" hangingPunct="1">
                <a:spcBef>
                  <a:spcPct val="20000"/>
                </a:spcBef>
                <a:buClr>
                  <a:schemeClr val="accent1"/>
                </a:buClr>
                <a:buFont typeface="Wingdings" panose="05000000000000000000" pitchFamily="2" charset="2"/>
                <a:buNone/>
              </a:pPr>
              <a:endParaRPr lang="ru-RU" altLang="ru-RU" sz="1700" b="1">
                <a:solidFill>
                  <a:srgbClr val="FF3300"/>
                </a:solidFill>
              </a:endParaRPr>
            </a:p>
          </p:txBody>
        </p:sp>
        <p:sp>
          <p:nvSpPr>
            <p:cNvPr id="11278" name="Rectangle 3"/>
            <p:cNvSpPr>
              <a:spLocks noChangeArrowheads="1"/>
            </p:cNvSpPr>
            <p:nvPr/>
          </p:nvSpPr>
          <p:spPr bwMode="auto">
            <a:xfrm>
              <a:off x="528" y="1312"/>
              <a:ext cx="960"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71500" indent="-571500"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just" eaLnBrk="1" hangingPunct="1">
                <a:spcBef>
                  <a:spcPct val="20000"/>
                </a:spcBef>
                <a:buClr>
                  <a:schemeClr val="accent1"/>
                </a:buClr>
                <a:buFont typeface="Wingdings" panose="05000000000000000000" pitchFamily="2" charset="2"/>
                <a:buNone/>
              </a:pPr>
              <a:r>
                <a:rPr lang="ru-RU" altLang="ru-RU" sz="1700" b="1">
                  <a:solidFill>
                    <a:srgbClr val="0000FF"/>
                  </a:solidFill>
                </a:rPr>
                <a:t>Түсімі +</a:t>
              </a:r>
            </a:p>
            <a:p>
              <a:pPr algn="just" eaLnBrk="1" hangingPunct="1">
                <a:spcBef>
                  <a:spcPct val="20000"/>
                </a:spcBef>
                <a:buClr>
                  <a:schemeClr val="accent1"/>
                </a:buClr>
                <a:buFont typeface="Wingdings" panose="05000000000000000000" pitchFamily="2" charset="2"/>
                <a:buNone/>
              </a:pPr>
              <a:endParaRPr lang="ru-RU" altLang="ru-RU" sz="1700">
                <a:solidFill>
                  <a:srgbClr val="0000FF"/>
                </a:solidFill>
              </a:endParaRPr>
            </a:p>
          </p:txBody>
        </p:sp>
        <p:grpSp>
          <p:nvGrpSpPr>
            <p:cNvPr id="11279" name="Group 40"/>
            <p:cNvGrpSpPr>
              <a:grpSpLocks/>
            </p:cNvGrpSpPr>
            <p:nvPr/>
          </p:nvGrpSpPr>
          <p:grpSpPr bwMode="auto">
            <a:xfrm>
              <a:off x="96" y="1688"/>
              <a:ext cx="3200" cy="1776"/>
              <a:chOff x="96" y="1688"/>
              <a:chExt cx="3200" cy="1776"/>
            </a:xfrm>
          </p:grpSpPr>
          <p:sp>
            <p:nvSpPr>
              <p:cNvPr id="11288" name="AutoShape 23"/>
              <p:cNvSpPr>
                <a:spLocks noChangeArrowheads="1"/>
              </p:cNvSpPr>
              <p:nvPr/>
            </p:nvSpPr>
            <p:spPr bwMode="auto">
              <a:xfrm>
                <a:off x="2240" y="2192"/>
                <a:ext cx="1056" cy="576"/>
              </a:xfrm>
              <a:prstGeom prst="flowChartProcess">
                <a:avLst/>
              </a:prstGeom>
              <a:solidFill>
                <a:srgbClr val="99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ctr" eaLnBrk="1" hangingPunct="1"/>
                <a:r>
                  <a:rPr lang="ru-RU" altLang="ru-RU" sz="1400">
                    <a:latin typeface="Arial" panose="020B0604020202020204" pitchFamily="34" charset="0"/>
                  </a:rPr>
                  <a:t>Операциондық </a:t>
                </a:r>
              </a:p>
              <a:p>
                <a:pPr algn="ctr" eaLnBrk="1" hangingPunct="1"/>
                <a:r>
                  <a:rPr lang="kk-KZ" altLang="ru-RU" sz="1400">
                    <a:latin typeface="Arial" panose="020B0604020202020204" pitchFamily="34" charset="0"/>
                  </a:rPr>
                  <a:t>қызмет</a:t>
                </a:r>
                <a:endParaRPr lang="ru-RU" altLang="ru-RU" sz="1400">
                  <a:latin typeface="Arial" panose="020B0604020202020204" pitchFamily="34" charset="0"/>
                </a:endParaRPr>
              </a:p>
            </p:txBody>
          </p:sp>
          <p:sp>
            <p:nvSpPr>
              <p:cNvPr id="11289" name="AutoShape 24"/>
              <p:cNvSpPr>
                <a:spLocks noChangeArrowheads="1"/>
              </p:cNvSpPr>
              <p:nvPr/>
            </p:nvSpPr>
            <p:spPr bwMode="auto">
              <a:xfrm>
                <a:off x="376" y="1688"/>
                <a:ext cx="1200" cy="368"/>
              </a:xfrm>
              <a:prstGeom prst="flowChartProcess">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ctr" eaLnBrk="1" hangingPunct="1"/>
                <a:r>
                  <a:rPr lang="ru-RU" altLang="ru-RU" sz="1400" i="1">
                    <a:latin typeface="Arial" panose="020B0604020202020204" pitchFamily="34" charset="0"/>
                  </a:rPr>
                  <a:t>Тауарлар мен </a:t>
                </a:r>
              </a:p>
              <a:p>
                <a:pPr algn="ctr" eaLnBrk="1" hangingPunct="1"/>
                <a:r>
                  <a:rPr lang="ru-RU" altLang="ru-RU" sz="1400" i="1">
                    <a:latin typeface="Arial" panose="020B0604020202020204" pitchFamily="34" charset="0"/>
                  </a:rPr>
                  <a:t>қызметтерді сату</a:t>
                </a:r>
              </a:p>
              <a:p>
                <a:pPr algn="ctr" eaLnBrk="1" hangingPunct="1"/>
                <a:endParaRPr lang="ru-RU" altLang="ru-RU" sz="1400" i="1">
                  <a:latin typeface="Arial" panose="020B0604020202020204" pitchFamily="34" charset="0"/>
                </a:endParaRPr>
              </a:p>
            </p:txBody>
          </p:sp>
          <p:sp>
            <p:nvSpPr>
              <p:cNvPr id="11290" name="AutoShape 25"/>
              <p:cNvSpPr>
                <a:spLocks noChangeArrowheads="1"/>
              </p:cNvSpPr>
              <p:nvPr/>
            </p:nvSpPr>
            <p:spPr bwMode="auto">
              <a:xfrm>
                <a:off x="96" y="2200"/>
                <a:ext cx="1728" cy="576"/>
              </a:xfrm>
              <a:prstGeom prst="flowChartProcess">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ctr" eaLnBrk="1" hangingPunct="1"/>
                <a:r>
                  <a:rPr lang="ru-RU" altLang="ru-RU" sz="1400" i="1" dirty="0" err="1">
                    <a:latin typeface="Arial" panose="020B0604020202020204" pitchFamily="34" charset="0"/>
                  </a:rPr>
                  <a:t>Займдар</a:t>
                </a:r>
                <a:r>
                  <a:rPr lang="ru-RU" altLang="ru-RU" sz="1400" i="1" dirty="0">
                    <a:latin typeface="Arial" panose="020B0604020202020204" pitchFamily="34" charset="0"/>
                  </a:rPr>
                  <a:t> </a:t>
                </a:r>
                <a:r>
                  <a:rPr lang="ru-RU" altLang="ru-RU" sz="1400" i="1" dirty="0" err="1">
                    <a:latin typeface="Arial" panose="020B0604020202020204" pitchFamily="34" charset="0"/>
                  </a:rPr>
                  <a:t>немесе</a:t>
                </a:r>
                <a:r>
                  <a:rPr lang="ru-RU" altLang="ru-RU" sz="1400" i="1" dirty="0">
                    <a:latin typeface="Arial" panose="020B0604020202020204" pitchFamily="34" charset="0"/>
                  </a:rPr>
                  <a:t> </a:t>
                </a:r>
                <a:r>
                  <a:rPr lang="ru-RU" altLang="ru-RU" sz="1400" i="1" dirty="0" err="1">
                    <a:latin typeface="Arial" panose="020B0604020202020204" pitchFamily="34" charset="0"/>
                  </a:rPr>
                  <a:t>инвестициялар</a:t>
                </a:r>
                <a:endParaRPr lang="ru-RU" altLang="ru-RU" sz="1400" i="1" dirty="0">
                  <a:latin typeface="Arial" panose="020B0604020202020204" pitchFamily="34" charset="0"/>
                </a:endParaRPr>
              </a:p>
              <a:p>
                <a:pPr algn="ctr" eaLnBrk="1" hangingPunct="1"/>
                <a:r>
                  <a:rPr lang="ru-RU" altLang="ru-RU" sz="1400" i="1" dirty="0" err="1">
                    <a:latin typeface="Arial" panose="020B0604020202020204" pitchFamily="34" charset="0"/>
                  </a:rPr>
                  <a:t>бойынша</a:t>
                </a:r>
                <a:endParaRPr lang="ru-RU" altLang="ru-RU" sz="1400" i="1" dirty="0">
                  <a:latin typeface="Arial" panose="020B0604020202020204" pitchFamily="34" charset="0"/>
                </a:endParaRPr>
              </a:p>
              <a:p>
                <a:pPr algn="ctr" eaLnBrk="1" hangingPunct="1"/>
                <a:r>
                  <a:rPr lang="ru-RU" altLang="ru-RU" sz="1400" i="1" dirty="0" err="1">
                    <a:latin typeface="Arial" panose="020B0604020202020204" pitchFamily="34" charset="0"/>
                  </a:rPr>
                  <a:t>дивиденттер</a:t>
                </a:r>
                <a:r>
                  <a:rPr lang="ru-RU" altLang="ru-RU" sz="1400" i="1" dirty="0">
                    <a:latin typeface="Arial" panose="020B0604020202020204" pitchFamily="34" charset="0"/>
                  </a:rPr>
                  <a:t> мен</a:t>
                </a:r>
              </a:p>
              <a:p>
                <a:pPr algn="ctr" eaLnBrk="1" hangingPunct="1"/>
                <a:r>
                  <a:rPr lang="ru-RU" altLang="ru-RU" sz="1400" i="1" dirty="0" err="1">
                    <a:latin typeface="Arial" panose="020B0604020202020204" pitchFamily="34" charset="0"/>
                  </a:rPr>
                  <a:t>пайыздар</a:t>
                </a:r>
                <a:r>
                  <a:rPr lang="ru-RU" altLang="ru-RU" sz="1400" i="1" dirty="0">
                    <a:latin typeface="Arial" panose="020B0604020202020204" pitchFamily="34" charset="0"/>
                  </a:rPr>
                  <a:t> </a:t>
                </a:r>
                <a:r>
                  <a:rPr lang="ru-RU" altLang="ru-RU" sz="1400" i="1" dirty="0" err="1">
                    <a:latin typeface="Arial" panose="020B0604020202020204" pitchFamily="34" charset="0"/>
                  </a:rPr>
                  <a:t>алу</a:t>
                </a:r>
                <a:endParaRPr lang="ru-RU" altLang="ru-RU" sz="1400" i="1" dirty="0">
                  <a:latin typeface="Arial" panose="020B0604020202020204" pitchFamily="34" charset="0"/>
                </a:endParaRPr>
              </a:p>
            </p:txBody>
          </p:sp>
          <p:sp>
            <p:nvSpPr>
              <p:cNvPr id="11291" name="AutoShape 26"/>
              <p:cNvSpPr>
                <a:spLocks noChangeArrowheads="1"/>
              </p:cNvSpPr>
              <p:nvPr/>
            </p:nvSpPr>
            <p:spPr bwMode="auto">
              <a:xfrm>
                <a:off x="192" y="2888"/>
                <a:ext cx="1632" cy="576"/>
              </a:xfrm>
              <a:prstGeom prst="flowChartProcess">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ctr" eaLnBrk="1" hangingPunct="1"/>
                <a:r>
                  <a:rPr lang="ru-RU" altLang="ru-RU" sz="1400" i="1">
                    <a:latin typeface="Arial" panose="020B0604020202020204" pitchFamily="34" charset="0"/>
                  </a:rPr>
                  <a:t>Қысқа мерзімдік</a:t>
                </a:r>
              </a:p>
              <a:p>
                <a:pPr algn="ctr" eaLnBrk="1" hangingPunct="1"/>
                <a:r>
                  <a:rPr lang="ru-RU" altLang="ru-RU" sz="1400" i="1">
                    <a:latin typeface="Arial" panose="020B0604020202020204" pitchFamily="34" charset="0"/>
                  </a:rPr>
                  <a:t> инвестицияларды сатудан </a:t>
                </a:r>
              </a:p>
              <a:p>
                <a:pPr algn="ctr" eaLnBrk="1" hangingPunct="1"/>
                <a:r>
                  <a:rPr lang="kk-KZ" altLang="ru-RU" sz="1400" i="1">
                    <a:latin typeface="Arial" panose="020B0604020202020204" pitchFamily="34" charset="0"/>
                  </a:rPr>
                  <a:t>түсім</a:t>
                </a:r>
                <a:endParaRPr lang="ru-RU" altLang="ru-RU" sz="1400" i="1">
                  <a:latin typeface="Arial" panose="020B0604020202020204" pitchFamily="34" charset="0"/>
                </a:endParaRPr>
              </a:p>
            </p:txBody>
          </p:sp>
          <p:sp>
            <p:nvSpPr>
              <p:cNvPr id="11292" name="Line 36"/>
              <p:cNvSpPr>
                <a:spLocks noChangeShapeType="1"/>
              </p:cNvSpPr>
              <p:nvPr/>
            </p:nvSpPr>
            <p:spPr bwMode="auto">
              <a:xfrm>
                <a:off x="1752" y="2480"/>
                <a:ext cx="499"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11293" name="Line 37"/>
              <p:cNvSpPr>
                <a:spLocks noChangeShapeType="1"/>
              </p:cNvSpPr>
              <p:nvPr/>
            </p:nvSpPr>
            <p:spPr bwMode="auto">
              <a:xfrm flipV="1">
                <a:off x="2016" y="1848"/>
                <a:ext cx="0" cy="136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1294" name="Line 38"/>
              <p:cNvSpPr>
                <a:spLocks noChangeShapeType="1"/>
              </p:cNvSpPr>
              <p:nvPr/>
            </p:nvSpPr>
            <p:spPr bwMode="auto">
              <a:xfrm>
                <a:off x="1824" y="3216"/>
                <a:ext cx="19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1295" name="Line 39"/>
              <p:cNvSpPr>
                <a:spLocks noChangeShapeType="1"/>
              </p:cNvSpPr>
              <p:nvPr/>
            </p:nvSpPr>
            <p:spPr bwMode="auto">
              <a:xfrm>
                <a:off x="1576" y="1848"/>
                <a:ext cx="43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ru-RU"/>
              </a:p>
            </p:txBody>
          </p:sp>
        </p:grpSp>
        <p:sp>
          <p:nvSpPr>
            <p:cNvPr id="11280" name="Line 41"/>
            <p:cNvSpPr>
              <a:spLocks noChangeShapeType="1"/>
            </p:cNvSpPr>
            <p:nvPr/>
          </p:nvSpPr>
          <p:spPr bwMode="auto">
            <a:xfrm>
              <a:off x="3552" y="1872"/>
              <a:ext cx="0" cy="163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1281" name="Line 42"/>
            <p:cNvSpPr>
              <a:spLocks noChangeShapeType="1"/>
            </p:cNvSpPr>
            <p:nvPr/>
          </p:nvSpPr>
          <p:spPr bwMode="auto">
            <a:xfrm>
              <a:off x="3296" y="2488"/>
              <a:ext cx="24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1282" name="Line 43"/>
            <p:cNvSpPr>
              <a:spLocks noChangeShapeType="1"/>
            </p:cNvSpPr>
            <p:nvPr/>
          </p:nvSpPr>
          <p:spPr bwMode="auto">
            <a:xfrm>
              <a:off x="3552" y="1872"/>
              <a:ext cx="336"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11283" name="Line 44"/>
            <p:cNvSpPr>
              <a:spLocks noChangeShapeType="1"/>
            </p:cNvSpPr>
            <p:nvPr/>
          </p:nvSpPr>
          <p:spPr bwMode="auto">
            <a:xfrm>
              <a:off x="3552" y="2160"/>
              <a:ext cx="336"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11284" name="Line 45"/>
            <p:cNvSpPr>
              <a:spLocks noChangeShapeType="1"/>
            </p:cNvSpPr>
            <p:nvPr/>
          </p:nvSpPr>
          <p:spPr bwMode="auto">
            <a:xfrm>
              <a:off x="3552" y="2544"/>
              <a:ext cx="227"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11285" name="Line 46"/>
            <p:cNvSpPr>
              <a:spLocks noChangeShapeType="1"/>
            </p:cNvSpPr>
            <p:nvPr/>
          </p:nvSpPr>
          <p:spPr bwMode="auto">
            <a:xfrm>
              <a:off x="3552" y="2880"/>
              <a:ext cx="26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11286" name="Line 47"/>
            <p:cNvSpPr>
              <a:spLocks noChangeShapeType="1"/>
            </p:cNvSpPr>
            <p:nvPr/>
          </p:nvSpPr>
          <p:spPr bwMode="auto">
            <a:xfrm>
              <a:off x="3552" y="3168"/>
              <a:ext cx="313"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11287" name="Line 48"/>
            <p:cNvSpPr>
              <a:spLocks noChangeShapeType="1"/>
            </p:cNvSpPr>
            <p:nvPr/>
          </p:nvSpPr>
          <p:spPr bwMode="auto">
            <a:xfrm>
              <a:off x="3560" y="3512"/>
              <a:ext cx="199"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grpSp>
    </p:spTree>
    <p:extLst>
      <p:ext uri="{BB962C8B-B14F-4D97-AF65-F5344CB8AC3E}">
        <p14:creationId xmlns:p14="http://schemas.microsoft.com/office/powerpoint/2010/main" val="24087983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90" name="Group 34"/>
          <p:cNvGrpSpPr>
            <a:grpSpLocks/>
          </p:cNvGrpSpPr>
          <p:nvPr/>
        </p:nvGrpSpPr>
        <p:grpSpPr bwMode="auto">
          <a:xfrm>
            <a:off x="179512" y="908720"/>
            <a:ext cx="8763000" cy="4608512"/>
            <a:chOff x="96" y="1104"/>
            <a:chExt cx="5520" cy="2112"/>
          </a:xfrm>
        </p:grpSpPr>
        <p:sp>
          <p:nvSpPr>
            <p:cNvPr id="12292" name="Rectangle 3"/>
            <p:cNvSpPr>
              <a:spLocks noChangeArrowheads="1"/>
            </p:cNvSpPr>
            <p:nvPr/>
          </p:nvSpPr>
          <p:spPr bwMode="auto">
            <a:xfrm>
              <a:off x="96" y="1104"/>
              <a:ext cx="5520" cy="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71500" indent="-571500"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ctr" eaLnBrk="1" hangingPunct="1">
                <a:spcBef>
                  <a:spcPct val="20000"/>
                </a:spcBef>
                <a:buClr>
                  <a:schemeClr val="accent1"/>
                </a:buClr>
                <a:buFont typeface="Wingdings" panose="05000000000000000000" pitchFamily="2" charset="2"/>
                <a:buNone/>
              </a:pPr>
              <a:r>
                <a:rPr lang="ru-RU" altLang="ru-RU" b="1" dirty="0" err="1">
                  <a:solidFill>
                    <a:srgbClr val="0000FF"/>
                  </a:solidFill>
                </a:rPr>
                <a:t>Ақша</a:t>
              </a:r>
              <a:r>
                <a:rPr lang="ru-RU" altLang="ru-RU" b="1" dirty="0">
                  <a:solidFill>
                    <a:srgbClr val="0000FF"/>
                  </a:solidFill>
                </a:rPr>
                <a:t> </a:t>
              </a:r>
              <a:r>
                <a:rPr lang="ru-RU" altLang="ru-RU" b="1" dirty="0" err="1">
                  <a:solidFill>
                    <a:srgbClr val="0000FF"/>
                  </a:solidFill>
                </a:rPr>
                <a:t>қаражаттарының</a:t>
              </a:r>
              <a:r>
                <a:rPr lang="ru-RU" altLang="ru-RU" b="1" dirty="0">
                  <a:solidFill>
                    <a:srgbClr val="0000FF"/>
                  </a:solidFill>
                </a:rPr>
                <a:t> </a:t>
              </a:r>
              <a:r>
                <a:rPr lang="ru-RU" altLang="ru-RU" b="1" dirty="0" err="1">
                  <a:solidFill>
                    <a:srgbClr val="0000FF"/>
                  </a:solidFill>
                </a:rPr>
                <a:t>түсімдері</a:t>
              </a:r>
              <a:r>
                <a:rPr lang="ru-RU" altLang="ru-RU" b="1" dirty="0">
                  <a:solidFill>
                    <a:srgbClr val="0000FF"/>
                  </a:solidFill>
                </a:rPr>
                <a:t> мен </a:t>
              </a:r>
              <a:r>
                <a:rPr lang="ru-RU" altLang="ru-RU" b="1" dirty="0" err="1">
                  <a:solidFill>
                    <a:srgbClr val="0000FF"/>
                  </a:solidFill>
                </a:rPr>
                <a:t>кетуін</a:t>
              </a:r>
              <a:r>
                <a:rPr lang="ru-RU" altLang="ru-RU" b="1" dirty="0">
                  <a:solidFill>
                    <a:srgbClr val="0000FF"/>
                  </a:solidFill>
                </a:rPr>
                <a:t> </a:t>
              </a:r>
              <a:r>
                <a:rPr lang="ru-RU" altLang="ru-RU" b="1" dirty="0" err="1">
                  <a:solidFill>
                    <a:srgbClr val="0000FF"/>
                  </a:solidFill>
                </a:rPr>
                <a:t>жіктеу</a:t>
              </a:r>
              <a:endParaRPr lang="ru-RU" altLang="ru-RU" b="1" dirty="0"/>
            </a:p>
          </p:txBody>
        </p:sp>
        <p:sp>
          <p:nvSpPr>
            <p:cNvPr id="12293" name="AutoShape 8"/>
            <p:cNvSpPr>
              <a:spLocks noChangeArrowheads="1"/>
            </p:cNvSpPr>
            <p:nvPr/>
          </p:nvSpPr>
          <p:spPr bwMode="auto">
            <a:xfrm>
              <a:off x="3888" y="1664"/>
              <a:ext cx="1632" cy="480"/>
            </a:xfrm>
            <a:prstGeom prst="flowChartProcess">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ctr" eaLnBrk="1" hangingPunct="1"/>
              <a:r>
                <a:rPr lang="ru-RU" altLang="ru-RU" sz="1400" i="1">
                  <a:latin typeface="Arial" panose="020B0604020202020204" pitchFamily="34" charset="0"/>
                </a:rPr>
                <a:t>Негізгі құралдар мен </a:t>
              </a:r>
            </a:p>
            <a:p>
              <a:pPr algn="ctr" eaLnBrk="1" hangingPunct="1"/>
              <a:r>
                <a:rPr lang="ru-RU" altLang="ru-RU" sz="1400" i="1">
                  <a:latin typeface="Arial" panose="020B0604020202020204" pitchFamily="34" charset="0"/>
                </a:rPr>
                <a:t>ұзақ мерзімдік </a:t>
              </a:r>
            </a:p>
            <a:p>
              <a:pPr algn="ctr" eaLnBrk="1" hangingPunct="1"/>
              <a:r>
                <a:rPr lang="ru-RU" altLang="ru-RU" sz="1400" i="1">
                  <a:latin typeface="Arial" panose="020B0604020202020204" pitchFamily="34" charset="0"/>
                </a:rPr>
                <a:t>инвестицияларды  сатып алу</a:t>
              </a:r>
            </a:p>
          </p:txBody>
        </p:sp>
        <p:sp>
          <p:nvSpPr>
            <p:cNvPr id="12294" name="AutoShape 9"/>
            <p:cNvSpPr>
              <a:spLocks noChangeArrowheads="1"/>
            </p:cNvSpPr>
            <p:nvPr/>
          </p:nvSpPr>
          <p:spPr bwMode="auto">
            <a:xfrm>
              <a:off x="3896" y="2216"/>
              <a:ext cx="1488" cy="432"/>
            </a:xfrm>
            <a:prstGeom prst="flowChartProcess">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ctr" eaLnBrk="1" hangingPunct="1"/>
              <a:r>
                <a:rPr lang="ru-RU" altLang="ru-RU" sz="1400" i="1">
                  <a:latin typeface="Arial" panose="020B0604020202020204" pitchFamily="34" charset="0"/>
                </a:rPr>
                <a:t>Ұзақ мерзімдік </a:t>
              </a:r>
            </a:p>
            <a:p>
              <a:pPr algn="ctr" eaLnBrk="1" hangingPunct="1"/>
              <a:r>
                <a:rPr lang="ru-RU" altLang="ru-RU" sz="1400" i="1">
                  <a:latin typeface="Arial" panose="020B0604020202020204" pitchFamily="34" charset="0"/>
                </a:rPr>
                <a:t>Инвестицияларды сатып алу</a:t>
              </a:r>
            </a:p>
            <a:p>
              <a:pPr algn="ctr" eaLnBrk="1" hangingPunct="1"/>
              <a:endParaRPr lang="ru-RU" altLang="ru-RU" sz="1400" i="1">
                <a:latin typeface="Arial" panose="020B0604020202020204" pitchFamily="34" charset="0"/>
              </a:endParaRPr>
            </a:p>
          </p:txBody>
        </p:sp>
        <p:sp>
          <p:nvSpPr>
            <p:cNvPr id="12295" name="AutoShape 10"/>
            <p:cNvSpPr>
              <a:spLocks noChangeArrowheads="1"/>
            </p:cNvSpPr>
            <p:nvPr/>
          </p:nvSpPr>
          <p:spPr bwMode="auto">
            <a:xfrm>
              <a:off x="3888" y="2704"/>
              <a:ext cx="1536" cy="432"/>
            </a:xfrm>
            <a:prstGeom prst="flowChartProcess">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ctr" eaLnBrk="1" hangingPunct="1"/>
              <a:r>
                <a:rPr lang="ru-RU" altLang="ru-RU" sz="1400" i="1">
                  <a:latin typeface="Arial" panose="020B0604020202020204" pitchFamily="34" charset="0"/>
                </a:rPr>
                <a:t>Займдар беру</a:t>
              </a:r>
            </a:p>
          </p:txBody>
        </p:sp>
        <p:sp>
          <p:nvSpPr>
            <p:cNvPr id="12296" name="Rectangle 3"/>
            <p:cNvSpPr>
              <a:spLocks noChangeArrowheads="1"/>
            </p:cNvSpPr>
            <p:nvPr/>
          </p:nvSpPr>
          <p:spPr bwMode="auto">
            <a:xfrm>
              <a:off x="3888" y="1416"/>
              <a:ext cx="96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71500" indent="-571500"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ctr" eaLnBrk="1" hangingPunct="1">
                <a:spcBef>
                  <a:spcPct val="20000"/>
                </a:spcBef>
                <a:buClr>
                  <a:schemeClr val="accent1"/>
                </a:buClr>
                <a:buFont typeface="Wingdings" panose="05000000000000000000" pitchFamily="2" charset="2"/>
                <a:buNone/>
              </a:pPr>
              <a:r>
                <a:rPr lang="ru-RU" altLang="ru-RU" sz="1700" b="1">
                  <a:solidFill>
                    <a:srgbClr val="FF3300"/>
                  </a:solidFill>
                </a:rPr>
                <a:t>Кетулер -</a:t>
              </a:r>
            </a:p>
            <a:p>
              <a:pPr algn="just" eaLnBrk="1" hangingPunct="1">
                <a:spcBef>
                  <a:spcPct val="20000"/>
                </a:spcBef>
                <a:buClr>
                  <a:schemeClr val="accent1"/>
                </a:buClr>
                <a:buFont typeface="Wingdings" panose="05000000000000000000" pitchFamily="2" charset="2"/>
                <a:buNone/>
              </a:pPr>
              <a:endParaRPr lang="ru-RU" altLang="ru-RU" sz="1700" b="1">
                <a:solidFill>
                  <a:srgbClr val="FF3300"/>
                </a:solidFill>
              </a:endParaRPr>
            </a:p>
          </p:txBody>
        </p:sp>
        <p:sp>
          <p:nvSpPr>
            <p:cNvPr id="12297" name="Rectangle 3"/>
            <p:cNvSpPr>
              <a:spLocks noChangeArrowheads="1"/>
            </p:cNvSpPr>
            <p:nvPr/>
          </p:nvSpPr>
          <p:spPr bwMode="auto">
            <a:xfrm>
              <a:off x="432" y="1392"/>
              <a:ext cx="1056"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71500" indent="-571500"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just" eaLnBrk="1" hangingPunct="1">
                <a:spcBef>
                  <a:spcPct val="20000"/>
                </a:spcBef>
                <a:buClr>
                  <a:schemeClr val="accent1"/>
                </a:buClr>
                <a:buFont typeface="Wingdings" panose="05000000000000000000" pitchFamily="2" charset="2"/>
                <a:buNone/>
              </a:pPr>
              <a:r>
                <a:rPr lang="ru-RU" altLang="ru-RU" sz="1700" b="1">
                  <a:solidFill>
                    <a:srgbClr val="0000FF"/>
                  </a:solidFill>
                </a:rPr>
                <a:t>Түсімдер +</a:t>
              </a:r>
            </a:p>
            <a:p>
              <a:pPr algn="just" eaLnBrk="1" hangingPunct="1">
                <a:spcBef>
                  <a:spcPct val="20000"/>
                </a:spcBef>
                <a:buClr>
                  <a:schemeClr val="accent1"/>
                </a:buClr>
                <a:buFont typeface="Wingdings" panose="05000000000000000000" pitchFamily="2" charset="2"/>
                <a:buNone/>
              </a:pPr>
              <a:endParaRPr lang="ru-RU" altLang="ru-RU" sz="1700">
                <a:solidFill>
                  <a:srgbClr val="0000FF"/>
                </a:solidFill>
              </a:endParaRPr>
            </a:p>
          </p:txBody>
        </p:sp>
        <p:sp>
          <p:nvSpPr>
            <p:cNvPr id="12298" name="AutoShape 17"/>
            <p:cNvSpPr>
              <a:spLocks noChangeArrowheads="1"/>
            </p:cNvSpPr>
            <p:nvPr/>
          </p:nvSpPr>
          <p:spPr bwMode="auto">
            <a:xfrm>
              <a:off x="2240" y="2184"/>
              <a:ext cx="1056" cy="576"/>
            </a:xfrm>
            <a:prstGeom prst="flowChartProcess">
              <a:avLst/>
            </a:prstGeom>
            <a:solidFill>
              <a:srgbClr val="99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ctr" eaLnBrk="1" hangingPunct="1"/>
              <a:r>
                <a:rPr lang="ru-RU" altLang="ru-RU" sz="1400">
                  <a:latin typeface="Arial" panose="020B0604020202020204" pitchFamily="34" charset="0"/>
                </a:rPr>
                <a:t>Инвестициондық</a:t>
              </a:r>
            </a:p>
            <a:p>
              <a:pPr algn="ctr" eaLnBrk="1" hangingPunct="1"/>
              <a:r>
                <a:rPr lang="ru-RU" altLang="ru-RU" sz="1400">
                  <a:latin typeface="Arial" panose="020B0604020202020204" pitchFamily="34" charset="0"/>
                </a:rPr>
                <a:t>қызмет</a:t>
              </a:r>
            </a:p>
          </p:txBody>
        </p:sp>
        <p:sp>
          <p:nvSpPr>
            <p:cNvPr id="12299" name="AutoShape 18"/>
            <p:cNvSpPr>
              <a:spLocks noChangeArrowheads="1"/>
            </p:cNvSpPr>
            <p:nvPr/>
          </p:nvSpPr>
          <p:spPr bwMode="auto">
            <a:xfrm>
              <a:off x="240" y="1648"/>
              <a:ext cx="1496" cy="416"/>
            </a:xfrm>
            <a:prstGeom prst="flowChartProcess">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ctr" eaLnBrk="1" hangingPunct="1"/>
              <a:r>
                <a:rPr lang="ru-RU" altLang="ru-RU" sz="1400" i="1">
                  <a:latin typeface="Arial" panose="020B0604020202020204" pitchFamily="34" charset="0"/>
                </a:rPr>
                <a:t>Негізгі құралдар мен </a:t>
              </a:r>
            </a:p>
            <a:p>
              <a:pPr algn="ctr" eaLnBrk="1" hangingPunct="1"/>
              <a:r>
                <a:rPr lang="ru-RU" altLang="ru-RU" sz="1400" i="1">
                  <a:latin typeface="Arial" panose="020B0604020202020204" pitchFamily="34" charset="0"/>
                </a:rPr>
                <a:t>ұзақ мерзімдік </a:t>
              </a:r>
            </a:p>
            <a:p>
              <a:pPr algn="ctr" eaLnBrk="1" hangingPunct="1"/>
              <a:r>
                <a:rPr lang="ru-RU" altLang="ru-RU" sz="1400" i="1">
                  <a:latin typeface="Arial" panose="020B0604020202020204" pitchFamily="34" charset="0"/>
                </a:rPr>
                <a:t>инвестицияларды шығару</a:t>
              </a:r>
            </a:p>
          </p:txBody>
        </p:sp>
        <p:sp>
          <p:nvSpPr>
            <p:cNvPr id="12300" name="AutoShape 19"/>
            <p:cNvSpPr>
              <a:spLocks noChangeArrowheads="1"/>
            </p:cNvSpPr>
            <p:nvPr/>
          </p:nvSpPr>
          <p:spPr bwMode="auto">
            <a:xfrm>
              <a:off x="248" y="2200"/>
              <a:ext cx="1488" cy="480"/>
            </a:xfrm>
            <a:prstGeom prst="flowChartProcess">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ctr" eaLnBrk="1" hangingPunct="1"/>
              <a:r>
                <a:rPr lang="ru-RU" altLang="ru-RU" sz="1400" i="1">
                  <a:latin typeface="Arial" panose="020B0604020202020204" pitchFamily="34" charset="0"/>
                </a:rPr>
                <a:t>Ұзақ мерзімдік </a:t>
              </a:r>
            </a:p>
            <a:p>
              <a:pPr algn="ctr" eaLnBrk="1" hangingPunct="1"/>
              <a:r>
                <a:rPr lang="ru-RU" altLang="ru-RU" sz="1400" i="1">
                  <a:latin typeface="Arial" panose="020B0604020202020204" pitchFamily="34" charset="0"/>
                </a:rPr>
                <a:t>инвестицияларды сатудан</a:t>
              </a:r>
            </a:p>
          </p:txBody>
        </p:sp>
        <p:sp>
          <p:nvSpPr>
            <p:cNvPr id="12301" name="AutoShape 20"/>
            <p:cNvSpPr>
              <a:spLocks noChangeArrowheads="1"/>
            </p:cNvSpPr>
            <p:nvPr/>
          </p:nvSpPr>
          <p:spPr bwMode="auto">
            <a:xfrm>
              <a:off x="152" y="2832"/>
              <a:ext cx="1632" cy="384"/>
            </a:xfrm>
            <a:prstGeom prst="flowChartProcess">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ctr" eaLnBrk="1" hangingPunct="1"/>
              <a:r>
                <a:rPr lang="ru-RU" altLang="ru-RU" sz="1400" i="1">
                  <a:latin typeface="Arial" panose="020B0604020202020204" pitchFamily="34" charset="0"/>
                </a:rPr>
                <a:t>Займдар бойынша соммаларыд</a:t>
              </a:r>
            </a:p>
            <a:p>
              <a:pPr algn="ctr" eaLnBrk="1" hangingPunct="1"/>
              <a:r>
                <a:rPr lang="ru-RU" altLang="ru-RU" sz="1400" i="1">
                  <a:latin typeface="Arial" panose="020B0604020202020204" pitchFamily="34" charset="0"/>
                </a:rPr>
                <a:t>жинау</a:t>
              </a:r>
            </a:p>
          </p:txBody>
        </p:sp>
        <p:sp>
          <p:nvSpPr>
            <p:cNvPr id="12302" name="Line 21"/>
            <p:cNvSpPr>
              <a:spLocks noChangeShapeType="1"/>
            </p:cNvSpPr>
            <p:nvPr/>
          </p:nvSpPr>
          <p:spPr bwMode="auto">
            <a:xfrm>
              <a:off x="1728" y="2448"/>
              <a:ext cx="503"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12303" name="Line 22"/>
            <p:cNvSpPr>
              <a:spLocks noChangeShapeType="1"/>
            </p:cNvSpPr>
            <p:nvPr/>
          </p:nvSpPr>
          <p:spPr bwMode="auto">
            <a:xfrm flipV="1">
              <a:off x="2016" y="1840"/>
              <a:ext cx="0" cy="117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2304" name="Line 23"/>
            <p:cNvSpPr>
              <a:spLocks noChangeShapeType="1"/>
            </p:cNvSpPr>
            <p:nvPr/>
          </p:nvSpPr>
          <p:spPr bwMode="auto">
            <a:xfrm>
              <a:off x="1776" y="3024"/>
              <a:ext cx="24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2305" name="Line 24"/>
            <p:cNvSpPr>
              <a:spLocks noChangeShapeType="1"/>
            </p:cNvSpPr>
            <p:nvPr/>
          </p:nvSpPr>
          <p:spPr bwMode="auto">
            <a:xfrm>
              <a:off x="1728" y="1840"/>
              <a:ext cx="29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2306" name="Line 25"/>
            <p:cNvSpPr>
              <a:spLocks noChangeShapeType="1"/>
            </p:cNvSpPr>
            <p:nvPr/>
          </p:nvSpPr>
          <p:spPr bwMode="auto">
            <a:xfrm>
              <a:off x="3552" y="1912"/>
              <a:ext cx="0" cy="101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2307" name="Line 26"/>
            <p:cNvSpPr>
              <a:spLocks noChangeShapeType="1"/>
            </p:cNvSpPr>
            <p:nvPr/>
          </p:nvSpPr>
          <p:spPr bwMode="auto">
            <a:xfrm>
              <a:off x="3296" y="2488"/>
              <a:ext cx="24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2308" name="Line 27"/>
            <p:cNvSpPr>
              <a:spLocks noChangeShapeType="1"/>
            </p:cNvSpPr>
            <p:nvPr/>
          </p:nvSpPr>
          <p:spPr bwMode="auto">
            <a:xfrm>
              <a:off x="3560" y="1912"/>
              <a:ext cx="336"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12309" name="Line 28"/>
            <p:cNvSpPr>
              <a:spLocks noChangeShapeType="1"/>
            </p:cNvSpPr>
            <p:nvPr/>
          </p:nvSpPr>
          <p:spPr bwMode="auto">
            <a:xfrm>
              <a:off x="3552" y="2488"/>
              <a:ext cx="336"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12310" name="Line 33"/>
            <p:cNvSpPr>
              <a:spLocks noChangeShapeType="1"/>
            </p:cNvSpPr>
            <p:nvPr/>
          </p:nvSpPr>
          <p:spPr bwMode="auto">
            <a:xfrm>
              <a:off x="3552" y="2928"/>
              <a:ext cx="336"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grpSp>
    </p:spTree>
    <p:extLst>
      <p:ext uri="{BB962C8B-B14F-4D97-AF65-F5344CB8AC3E}">
        <p14:creationId xmlns:p14="http://schemas.microsoft.com/office/powerpoint/2010/main" val="18571228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14" name="Group 25"/>
          <p:cNvGrpSpPr>
            <a:grpSpLocks/>
          </p:cNvGrpSpPr>
          <p:nvPr/>
        </p:nvGrpSpPr>
        <p:grpSpPr bwMode="auto">
          <a:xfrm>
            <a:off x="395536" y="548680"/>
            <a:ext cx="8352928" cy="4429720"/>
            <a:chOff x="96" y="1104"/>
            <a:chExt cx="5520" cy="2032"/>
          </a:xfrm>
        </p:grpSpPr>
        <p:sp>
          <p:nvSpPr>
            <p:cNvPr id="13316" name="Rectangle 3"/>
            <p:cNvSpPr>
              <a:spLocks noChangeArrowheads="1"/>
            </p:cNvSpPr>
            <p:nvPr/>
          </p:nvSpPr>
          <p:spPr bwMode="auto">
            <a:xfrm>
              <a:off x="96" y="1104"/>
              <a:ext cx="5520" cy="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71500" indent="-571500"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ctr" eaLnBrk="1" hangingPunct="1">
                <a:spcBef>
                  <a:spcPct val="20000"/>
                </a:spcBef>
                <a:buClr>
                  <a:schemeClr val="accent1"/>
                </a:buClr>
                <a:buFont typeface="Wingdings" panose="05000000000000000000" pitchFamily="2" charset="2"/>
                <a:buNone/>
              </a:pPr>
              <a:r>
                <a:rPr lang="ru-RU" altLang="ru-RU" b="1">
                  <a:solidFill>
                    <a:srgbClr val="0000FF"/>
                  </a:solidFill>
                </a:rPr>
                <a:t>Ақша қаражаттарының түсімдері мен кетуін жіктеу</a:t>
              </a:r>
              <a:endParaRPr lang="ru-RU" altLang="ru-RU" b="1"/>
            </a:p>
          </p:txBody>
        </p:sp>
        <p:sp>
          <p:nvSpPr>
            <p:cNvPr id="13317" name="AutoShape 6"/>
            <p:cNvSpPr>
              <a:spLocks noChangeArrowheads="1"/>
            </p:cNvSpPr>
            <p:nvPr/>
          </p:nvSpPr>
          <p:spPr bwMode="auto">
            <a:xfrm>
              <a:off x="3888" y="1680"/>
              <a:ext cx="1728" cy="480"/>
            </a:xfrm>
            <a:prstGeom prst="flowChartProcess">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ctr" eaLnBrk="1" hangingPunct="1"/>
              <a:r>
                <a:rPr lang="ru-RU" altLang="ru-RU" sz="1400" i="1">
                  <a:latin typeface="Arial" panose="020B0604020202020204" pitchFamily="34" charset="0"/>
                </a:rPr>
                <a:t>Қарапайым және </a:t>
              </a:r>
            </a:p>
            <a:p>
              <a:pPr algn="ctr" eaLnBrk="1" hangingPunct="1"/>
              <a:r>
                <a:rPr lang="ru-RU" altLang="ru-RU" sz="1400" i="1">
                  <a:latin typeface="Arial" panose="020B0604020202020204" pitchFamily="34" charset="0"/>
                </a:rPr>
                <a:t>Артықшлығы бар акцияларды</a:t>
              </a:r>
            </a:p>
            <a:p>
              <a:pPr algn="ctr" eaLnBrk="1" hangingPunct="1"/>
              <a:r>
                <a:rPr lang="ru-RU" altLang="ru-RU" sz="1400" i="1">
                  <a:latin typeface="Arial" panose="020B0604020202020204" pitchFamily="34" charset="0"/>
                </a:rPr>
                <a:t>Сатып алуға кеткен</a:t>
              </a:r>
            </a:p>
          </p:txBody>
        </p:sp>
        <p:sp>
          <p:nvSpPr>
            <p:cNvPr id="13318" name="AutoShape 7"/>
            <p:cNvSpPr>
              <a:spLocks noChangeArrowheads="1"/>
            </p:cNvSpPr>
            <p:nvPr/>
          </p:nvSpPr>
          <p:spPr bwMode="auto">
            <a:xfrm>
              <a:off x="3888" y="2208"/>
              <a:ext cx="1632" cy="432"/>
            </a:xfrm>
            <a:prstGeom prst="flowChartProcess">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ctr" eaLnBrk="1" hangingPunct="1"/>
              <a:r>
                <a:rPr lang="ru-RU" altLang="ru-RU" sz="1400" i="1">
                  <a:latin typeface="Arial" panose="020B0604020202020204" pitchFamily="34" charset="0"/>
                </a:rPr>
                <a:t>Қарыздарды өтеуге кеткен</a:t>
              </a:r>
            </a:p>
          </p:txBody>
        </p:sp>
        <p:sp>
          <p:nvSpPr>
            <p:cNvPr id="13319" name="AutoShape 8"/>
            <p:cNvSpPr>
              <a:spLocks noChangeArrowheads="1"/>
            </p:cNvSpPr>
            <p:nvPr/>
          </p:nvSpPr>
          <p:spPr bwMode="auto">
            <a:xfrm>
              <a:off x="3888" y="2704"/>
              <a:ext cx="1728" cy="432"/>
            </a:xfrm>
            <a:prstGeom prst="flowChartProcess">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ctr" eaLnBrk="1" hangingPunct="1"/>
              <a:r>
                <a:rPr lang="ru-RU" altLang="ru-RU" sz="1400" i="1">
                  <a:latin typeface="Arial" panose="020B0604020202020204" pitchFamily="34" charset="0"/>
                </a:rPr>
                <a:t>Дивидендтерді төлеуге кеткен</a:t>
              </a:r>
            </a:p>
          </p:txBody>
        </p:sp>
        <p:sp>
          <p:nvSpPr>
            <p:cNvPr id="13320" name="Rectangle 3"/>
            <p:cNvSpPr>
              <a:spLocks noChangeArrowheads="1"/>
            </p:cNvSpPr>
            <p:nvPr/>
          </p:nvSpPr>
          <p:spPr bwMode="auto">
            <a:xfrm>
              <a:off x="3840" y="1416"/>
              <a:ext cx="1008"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71500" indent="-571500"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just" eaLnBrk="1" hangingPunct="1">
                <a:spcBef>
                  <a:spcPct val="20000"/>
                </a:spcBef>
                <a:buClr>
                  <a:schemeClr val="accent1"/>
                </a:buClr>
                <a:buFont typeface="Wingdings" panose="05000000000000000000" pitchFamily="2" charset="2"/>
                <a:buNone/>
              </a:pPr>
              <a:r>
                <a:rPr lang="ru-RU" altLang="ru-RU" sz="1700" b="1">
                  <a:solidFill>
                    <a:srgbClr val="FF3300"/>
                  </a:solidFill>
                </a:rPr>
                <a:t>Кетулер -</a:t>
              </a:r>
            </a:p>
            <a:p>
              <a:pPr algn="just" eaLnBrk="1" hangingPunct="1">
                <a:spcBef>
                  <a:spcPct val="20000"/>
                </a:spcBef>
                <a:buClr>
                  <a:schemeClr val="accent1"/>
                </a:buClr>
                <a:buFont typeface="Wingdings" panose="05000000000000000000" pitchFamily="2" charset="2"/>
                <a:buNone/>
              </a:pPr>
              <a:endParaRPr lang="ru-RU" altLang="ru-RU" sz="1700" b="1">
                <a:solidFill>
                  <a:srgbClr val="FF3300"/>
                </a:solidFill>
              </a:endParaRPr>
            </a:p>
          </p:txBody>
        </p:sp>
        <p:sp>
          <p:nvSpPr>
            <p:cNvPr id="13321" name="Rectangle 3"/>
            <p:cNvSpPr>
              <a:spLocks noChangeArrowheads="1"/>
            </p:cNvSpPr>
            <p:nvPr/>
          </p:nvSpPr>
          <p:spPr bwMode="auto">
            <a:xfrm>
              <a:off x="432" y="1392"/>
              <a:ext cx="1056"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71500" indent="-571500"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just" eaLnBrk="1" hangingPunct="1">
                <a:spcBef>
                  <a:spcPct val="20000"/>
                </a:spcBef>
                <a:buClr>
                  <a:schemeClr val="accent1"/>
                </a:buClr>
                <a:buFont typeface="Wingdings" panose="05000000000000000000" pitchFamily="2" charset="2"/>
                <a:buNone/>
              </a:pPr>
              <a:r>
                <a:rPr lang="ru-RU" altLang="ru-RU" sz="1700" b="1">
                  <a:solidFill>
                    <a:srgbClr val="0000FF"/>
                  </a:solidFill>
                </a:rPr>
                <a:t>Түсімдер+</a:t>
              </a:r>
            </a:p>
            <a:p>
              <a:pPr algn="just" eaLnBrk="1" hangingPunct="1">
                <a:spcBef>
                  <a:spcPct val="20000"/>
                </a:spcBef>
                <a:buClr>
                  <a:schemeClr val="accent1"/>
                </a:buClr>
                <a:buFont typeface="Wingdings" panose="05000000000000000000" pitchFamily="2" charset="2"/>
                <a:buNone/>
              </a:pPr>
              <a:endParaRPr lang="ru-RU" altLang="ru-RU" sz="1700">
                <a:solidFill>
                  <a:srgbClr val="0000FF"/>
                </a:solidFill>
              </a:endParaRPr>
            </a:p>
          </p:txBody>
        </p:sp>
        <p:sp>
          <p:nvSpPr>
            <p:cNvPr id="13322" name="AutoShape 11"/>
            <p:cNvSpPr>
              <a:spLocks noChangeArrowheads="1"/>
            </p:cNvSpPr>
            <p:nvPr/>
          </p:nvSpPr>
          <p:spPr bwMode="auto">
            <a:xfrm>
              <a:off x="2240" y="2184"/>
              <a:ext cx="1056" cy="576"/>
            </a:xfrm>
            <a:prstGeom prst="flowChartProcess">
              <a:avLst/>
            </a:prstGeom>
            <a:solidFill>
              <a:srgbClr val="99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ctr" eaLnBrk="1" hangingPunct="1"/>
              <a:r>
                <a:rPr lang="ru-RU" altLang="ru-RU" sz="1400">
                  <a:latin typeface="Arial" panose="020B0604020202020204" pitchFamily="34" charset="0"/>
                </a:rPr>
                <a:t>Қаржылық</a:t>
              </a:r>
            </a:p>
            <a:p>
              <a:pPr algn="ctr" eaLnBrk="1" hangingPunct="1"/>
              <a:r>
                <a:rPr lang="ru-RU" altLang="ru-RU" sz="1400">
                  <a:latin typeface="Arial" panose="020B0604020202020204" pitchFamily="34" charset="0"/>
                </a:rPr>
                <a:t>қызмет</a:t>
              </a:r>
            </a:p>
          </p:txBody>
        </p:sp>
        <p:sp>
          <p:nvSpPr>
            <p:cNvPr id="13323" name="AutoShape 12"/>
            <p:cNvSpPr>
              <a:spLocks noChangeArrowheads="1"/>
            </p:cNvSpPr>
            <p:nvPr/>
          </p:nvSpPr>
          <p:spPr bwMode="auto">
            <a:xfrm>
              <a:off x="240" y="1648"/>
              <a:ext cx="1496" cy="416"/>
            </a:xfrm>
            <a:prstGeom prst="flowChartProcess">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ctr" eaLnBrk="1" hangingPunct="1"/>
              <a:r>
                <a:rPr lang="ru-RU" altLang="ru-RU" sz="1400" i="1">
                  <a:latin typeface="Arial" panose="020B0604020202020204" pitchFamily="34" charset="0"/>
                </a:rPr>
                <a:t>Қарапайым және </a:t>
              </a:r>
            </a:p>
            <a:p>
              <a:pPr algn="ctr" eaLnBrk="1" hangingPunct="1"/>
              <a:r>
                <a:rPr lang="ru-RU" altLang="ru-RU" sz="1400" i="1">
                  <a:latin typeface="Arial" panose="020B0604020202020204" pitchFamily="34" charset="0"/>
                </a:rPr>
                <a:t>Артықшлығы бар акцияларды</a:t>
              </a:r>
            </a:p>
            <a:p>
              <a:pPr algn="ctr" eaLnBrk="1" hangingPunct="1"/>
              <a:r>
                <a:rPr lang="ru-RU" altLang="ru-RU" sz="1400" i="1">
                  <a:latin typeface="Arial" panose="020B0604020202020204" pitchFamily="34" charset="0"/>
                </a:rPr>
                <a:t>Сатудан түскен түсімдер</a:t>
              </a:r>
            </a:p>
          </p:txBody>
        </p:sp>
        <p:sp>
          <p:nvSpPr>
            <p:cNvPr id="13324" name="AutoShape 13"/>
            <p:cNvSpPr>
              <a:spLocks noChangeArrowheads="1"/>
            </p:cNvSpPr>
            <p:nvPr/>
          </p:nvSpPr>
          <p:spPr bwMode="auto">
            <a:xfrm>
              <a:off x="144" y="2208"/>
              <a:ext cx="1584" cy="480"/>
            </a:xfrm>
            <a:prstGeom prst="flowChartProcess">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ctr" eaLnBrk="1" hangingPunct="1"/>
              <a:r>
                <a:rPr lang="ru-RU" altLang="ru-RU" sz="1400" i="1" dirty="0" err="1">
                  <a:latin typeface="Arial" panose="020B0604020202020204" pitchFamily="34" charset="0"/>
                </a:rPr>
                <a:t>Қарыздық</a:t>
              </a:r>
              <a:r>
                <a:rPr lang="ru-RU" altLang="ru-RU" sz="1400" i="1" dirty="0">
                  <a:latin typeface="Arial" panose="020B0604020202020204" pitchFamily="34" charset="0"/>
                </a:rPr>
                <a:t> </a:t>
              </a:r>
              <a:r>
                <a:rPr lang="ru-RU" altLang="ru-RU" sz="1400" i="1" dirty="0" err="1">
                  <a:latin typeface="Arial" panose="020B0604020202020204" pitchFamily="34" charset="0"/>
                </a:rPr>
                <a:t>бағалы</a:t>
              </a:r>
              <a:r>
                <a:rPr lang="ru-RU" altLang="ru-RU" sz="1400" i="1" dirty="0">
                  <a:latin typeface="Arial" panose="020B0604020202020204" pitchFamily="34" charset="0"/>
                </a:rPr>
                <a:t> </a:t>
              </a:r>
              <a:r>
                <a:rPr lang="ru-RU" altLang="ru-RU" sz="1400" i="1" dirty="0" err="1">
                  <a:latin typeface="Arial" panose="020B0604020202020204" pitchFamily="34" charset="0"/>
                </a:rPr>
                <a:t>қағаздар</a:t>
              </a:r>
              <a:endParaRPr lang="ru-RU" altLang="ru-RU" sz="1400" i="1" dirty="0">
                <a:latin typeface="Arial" panose="020B0604020202020204" pitchFamily="34" charset="0"/>
              </a:endParaRPr>
            </a:p>
            <a:p>
              <a:pPr algn="ctr" eaLnBrk="1" hangingPunct="1"/>
              <a:r>
                <a:rPr lang="ru-RU" altLang="ru-RU" sz="1400" i="1" dirty="0" err="1">
                  <a:latin typeface="Arial" panose="020B0604020202020204" pitchFamily="34" charset="0"/>
                </a:rPr>
                <a:t>шығару</a:t>
              </a:r>
              <a:endParaRPr lang="ru-RU" altLang="ru-RU" sz="1400" i="1" dirty="0">
                <a:latin typeface="Arial" panose="020B0604020202020204" pitchFamily="34" charset="0"/>
              </a:endParaRPr>
            </a:p>
          </p:txBody>
        </p:sp>
        <p:sp>
          <p:nvSpPr>
            <p:cNvPr id="13325" name="Line 15"/>
            <p:cNvSpPr>
              <a:spLocks noChangeShapeType="1"/>
            </p:cNvSpPr>
            <p:nvPr/>
          </p:nvSpPr>
          <p:spPr bwMode="auto">
            <a:xfrm>
              <a:off x="1728" y="2448"/>
              <a:ext cx="503" cy="1"/>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13326" name="Line 16"/>
            <p:cNvSpPr>
              <a:spLocks noChangeShapeType="1"/>
            </p:cNvSpPr>
            <p:nvPr/>
          </p:nvSpPr>
          <p:spPr bwMode="auto">
            <a:xfrm flipV="1">
              <a:off x="2016" y="1856"/>
              <a:ext cx="0" cy="58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3327" name="Line 18"/>
            <p:cNvSpPr>
              <a:spLocks noChangeShapeType="1"/>
            </p:cNvSpPr>
            <p:nvPr/>
          </p:nvSpPr>
          <p:spPr bwMode="auto">
            <a:xfrm>
              <a:off x="1728" y="1840"/>
              <a:ext cx="299" cy="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3328" name="Line 19"/>
            <p:cNvSpPr>
              <a:spLocks noChangeShapeType="1"/>
            </p:cNvSpPr>
            <p:nvPr/>
          </p:nvSpPr>
          <p:spPr bwMode="auto">
            <a:xfrm>
              <a:off x="3552" y="1912"/>
              <a:ext cx="0" cy="101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3329" name="Line 20"/>
            <p:cNvSpPr>
              <a:spLocks noChangeShapeType="1"/>
            </p:cNvSpPr>
            <p:nvPr/>
          </p:nvSpPr>
          <p:spPr bwMode="auto">
            <a:xfrm>
              <a:off x="3296" y="2488"/>
              <a:ext cx="245" cy="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3330" name="Line 21"/>
            <p:cNvSpPr>
              <a:spLocks noChangeShapeType="1"/>
            </p:cNvSpPr>
            <p:nvPr/>
          </p:nvSpPr>
          <p:spPr bwMode="auto">
            <a:xfrm>
              <a:off x="3560" y="1912"/>
              <a:ext cx="336" cy="1"/>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13331" name="Line 22"/>
            <p:cNvSpPr>
              <a:spLocks noChangeShapeType="1"/>
            </p:cNvSpPr>
            <p:nvPr/>
          </p:nvSpPr>
          <p:spPr bwMode="auto">
            <a:xfrm>
              <a:off x="3552" y="2488"/>
              <a:ext cx="336" cy="1"/>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13332" name="Line 23"/>
            <p:cNvSpPr>
              <a:spLocks noChangeShapeType="1"/>
            </p:cNvSpPr>
            <p:nvPr/>
          </p:nvSpPr>
          <p:spPr bwMode="auto">
            <a:xfrm>
              <a:off x="3552" y="2928"/>
              <a:ext cx="336" cy="1"/>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grpSp>
    </p:spTree>
    <p:extLst>
      <p:ext uri="{BB962C8B-B14F-4D97-AF65-F5344CB8AC3E}">
        <p14:creationId xmlns:p14="http://schemas.microsoft.com/office/powerpoint/2010/main" val="22717906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028" y="324976"/>
            <a:ext cx="7704856" cy="1323439"/>
          </a:xfrm>
          <a:prstGeom prst="rect">
            <a:avLst/>
          </a:prstGeom>
        </p:spPr>
        <p:txBody>
          <a:bodyPr wrap="square">
            <a:spAutoFit/>
          </a:bodyPr>
          <a:lstStyle/>
          <a:p>
            <a:pPr indent="342900" algn="just">
              <a:spcAft>
                <a:spcPts val="0"/>
              </a:spcAft>
              <a:tabLst>
                <a:tab pos="3267075" algn="l"/>
              </a:tabLst>
            </a:pPr>
            <a:r>
              <a:rPr lang="kk-KZ" sz="2000" b="1" dirty="0">
                <a:solidFill>
                  <a:srgbClr val="FF0000"/>
                </a:solidFill>
                <a:latin typeface="Kz Times New Roman"/>
                <a:ea typeface="Times New Roman" panose="02020603050405020304" pitchFamily="18" charset="0"/>
              </a:rPr>
              <a:t>Жинақталған ақша ағыны</a:t>
            </a:r>
            <a:r>
              <a:rPr lang="kk-KZ" sz="2000" b="1" dirty="0">
                <a:latin typeface="Kz Times New Roman"/>
                <a:ea typeface="Times New Roman" panose="02020603050405020304" pitchFamily="18" charset="0"/>
              </a:rPr>
              <a:t> </a:t>
            </a:r>
            <a:r>
              <a:rPr lang="kk-KZ" sz="2000" dirty="0">
                <a:latin typeface="Kz Times New Roman"/>
                <a:ea typeface="Times New Roman" panose="02020603050405020304" pitchFamily="18" charset="0"/>
              </a:rPr>
              <a:t>(accumulated cachflow, ACF) – бұл инвестициялық жобаны іске  асырудың барлық кезеңіндегі таза ақша ағынының сомасы мен оны іске асыруға шыққан инвестициялық шығындар сомасы арасындағы айырым.</a:t>
            </a:r>
            <a:endParaRPr lang="ru-RU" sz="2000" dirty="0">
              <a:effectLst/>
              <a:latin typeface="Kz Times New Roman"/>
              <a:ea typeface="Times New Roman" panose="02020603050405020304" pitchFamily="18" charset="0"/>
            </a:endParaRPr>
          </a:p>
        </p:txBody>
      </p:sp>
      <p:sp>
        <p:nvSpPr>
          <p:cNvPr id="3" name="Прямоугольник 2"/>
          <p:cNvSpPr/>
          <p:nvPr/>
        </p:nvSpPr>
        <p:spPr>
          <a:xfrm>
            <a:off x="-972616" y="1700808"/>
            <a:ext cx="4572000" cy="1015663"/>
          </a:xfrm>
          <a:prstGeom prst="rect">
            <a:avLst/>
          </a:prstGeom>
        </p:spPr>
        <p:txBody>
          <a:bodyPr>
            <a:spAutoFit/>
          </a:bodyPr>
          <a:lstStyle/>
          <a:p>
            <a:pPr indent="342900" algn="just">
              <a:spcAft>
                <a:spcPts val="0"/>
              </a:spcAft>
            </a:pPr>
            <a:r>
              <a:rPr lang="kk-KZ" sz="2000" dirty="0" smtClean="0">
                <a:latin typeface="Times New Roman" panose="02020603050405020304" pitchFamily="18" charset="0"/>
                <a:ea typeface="Times New Roman" panose="02020603050405020304" pitchFamily="18" charset="0"/>
              </a:rPr>
              <a:t>                              </a:t>
            </a:r>
            <a:r>
              <a:rPr lang="de-DE" sz="2000" dirty="0">
                <a:latin typeface="Times New Roman" panose="02020603050405020304" pitchFamily="18" charset="0"/>
                <a:ea typeface="Times New Roman" panose="02020603050405020304" pitchFamily="18" charset="0"/>
              </a:rPr>
              <a:t>n</a:t>
            </a:r>
            <a:r>
              <a:rPr lang="kk-KZ" sz="2000" dirty="0">
                <a:latin typeface="Times New Roman" panose="02020603050405020304" pitchFamily="18" charset="0"/>
                <a:ea typeface="Times New Roman" panose="02020603050405020304" pitchFamily="18" charset="0"/>
              </a:rPr>
              <a:t>           </a:t>
            </a:r>
            <a:r>
              <a:rPr lang="kk-KZ" sz="2000" dirty="0" smtClean="0">
                <a:latin typeface="Times New Roman" panose="02020603050405020304" pitchFamily="18" charset="0"/>
                <a:ea typeface="Times New Roman" panose="02020603050405020304" pitchFamily="18" charset="0"/>
              </a:rPr>
              <a:t> </a:t>
            </a:r>
            <a:r>
              <a:rPr lang="de-DE" sz="2000" dirty="0">
                <a:latin typeface="Times New Roman" panose="02020603050405020304" pitchFamily="18" charset="0"/>
                <a:ea typeface="Times New Roman" panose="02020603050405020304" pitchFamily="18" charset="0"/>
              </a:rPr>
              <a:t>n</a:t>
            </a:r>
            <a:endParaRPr lang="ru-RU" sz="2000" dirty="0">
              <a:latin typeface="Times New Roman" panose="02020603050405020304" pitchFamily="18" charset="0"/>
              <a:ea typeface="Times New Roman" panose="02020603050405020304" pitchFamily="18" charset="0"/>
            </a:endParaRPr>
          </a:p>
          <a:p>
            <a:pPr indent="342900" algn="just">
              <a:spcAft>
                <a:spcPts val="0"/>
              </a:spcAft>
            </a:pPr>
            <a:r>
              <a:rPr lang="kk-KZ" sz="2000" dirty="0">
                <a:latin typeface="Times New Roman" panose="02020603050405020304" pitchFamily="18" charset="0"/>
                <a:ea typeface="Times New Roman" panose="02020603050405020304" pitchFamily="18" charset="0"/>
              </a:rPr>
              <a:t>                 </a:t>
            </a:r>
            <a:r>
              <a:rPr lang="de-DE" sz="2000" dirty="0">
                <a:latin typeface="Times New Roman" panose="02020603050405020304" pitchFamily="18" charset="0"/>
                <a:ea typeface="Times New Roman" panose="02020603050405020304" pitchFamily="18" charset="0"/>
              </a:rPr>
              <a:t>ACF</a:t>
            </a:r>
            <a:r>
              <a:rPr lang="kk-KZ" sz="2000" dirty="0">
                <a:latin typeface="Times New Roman" panose="02020603050405020304" pitchFamily="18" charset="0"/>
                <a:ea typeface="Times New Roman" panose="02020603050405020304" pitchFamily="18" charset="0"/>
              </a:rPr>
              <a:t> = ∑ </a:t>
            </a:r>
            <a:r>
              <a:rPr lang="de-DE" sz="2000" dirty="0" err="1">
                <a:latin typeface="Times New Roman" panose="02020603050405020304" pitchFamily="18" charset="0"/>
                <a:ea typeface="Times New Roman" panose="02020603050405020304" pitchFamily="18" charset="0"/>
              </a:rPr>
              <a:t>CFt</a:t>
            </a:r>
            <a:r>
              <a:rPr lang="kk-KZ" sz="2000" dirty="0">
                <a:latin typeface="Times New Roman" panose="02020603050405020304" pitchFamily="18" charset="0"/>
                <a:ea typeface="Times New Roman" panose="02020603050405020304" pitchFamily="18" charset="0"/>
              </a:rPr>
              <a:t>  -  ∑ </a:t>
            </a:r>
            <a:r>
              <a:rPr lang="de-DE" sz="2000" dirty="0" err="1">
                <a:latin typeface="Times New Roman" panose="02020603050405020304" pitchFamily="18" charset="0"/>
                <a:ea typeface="Times New Roman" panose="02020603050405020304" pitchFamily="18" charset="0"/>
              </a:rPr>
              <a:t>ICt</a:t>
            </a:r>
            <a:r>
              <a:rPr lang="kk-KZ" sz="2000" dirty="0">
                <a:latin typeface="Times New Roman" panose="02020603050405020304" pitchFamily="18" charset="0"/>
                <a:ea typeface="Times New Roman" panose="02020603050405020304" pitchFamily="18" charset="0"/>
              </a:rPr>
              <a:t>                                                                              </a:t>
            </a:r>
            <a:endParaRPr lang="ru-RU" sz="2000" dirty="0">
              <a:latin typeface="Times New Roman" panose="02020603050405020304" pitchFamily="18" charset="0"/>
              <a:ea typeface="Times New Roman" panose="02020603050405020304" pitchFamily="18" charset="0"/>
            </a:endParaRPr>
          </a:p>
          <a:p>
            <a:pPr indent="342900" algn="just">
              <a:spcAft>
                <a:spcPts val="0"/>
              </a:spcAft>
            </a:pPr>
            <a:r>
              <a:rPr lang="kk-KZ" sz="2000" dirty="0">
                <a:latin typeface="Times New Roman" panose="02020603050405020304" pitchFamily="18" charset="0"/>
                <a:ea typeface="Times New Roman" panose="02020603050405020304" pitchFamily="18" charset="0"/>
              </a:rPr>
              <a:t>                            </a:t>
            </a:r>
            <a:r>
              <a:rPr lang="de-DE" sz="2000" dirty="0">
                <a:latin typeface="Times New Roman" panose="02020603050405020304" pitchFamily="18" charset="0"/>
                <a:ea typeface="Times New Roman" panose="02020603050405020304" pitchFamily="18" charset="0"/>
              </a:rPr>
              <a:t>t</a:t>
            </a:r>
            <a:r>
              <a:rPr lang="kk-KZ" sz="2000" dirty="0">
                <a:latin typeface="Times New Roman" panose="02020603050405020304" pitchFamily="18" charset="0"/>
                <a:ea typeface="Times New Roman" panose="02020603050405020304" pitchFamily="18" charset="0"/>
              </a:rPr>
              <a:t>=1           </a:t>
            </a:r>
            <a:r>
              <a:rPr lang="de-DE" sz="2000" dirty="0">
                <a:latin typeface="Times New Roman" panose="02020603050405020304" pitchFamily="18" charset="0"/>
                <a:ea typeface="Times New Roman" panose="02020603050405020304" pitchFamily="18" charset="0"/>
              </a:rPr>
              <a:t>t</a:t>
            </a:r>
            <a:r>
              <a:rPr lang="kk-KZ" sz="2000" dirty="0">
                <a:latin typeface="Times New Roman" panose="02020603050405020304" pitchFamily="18" charset="0"/>
                <a:ea typeface="Times New Roman" panose="02020603050405020304" pitchFamily="18" charset="0"/>
              </a:rPr>
              <a:t>=1</a:t>
            </a:r>
            <a:endParaRPr lang="ru-RU" sz="2000" dirty="0"/>
          </a:p>
        </p:txBody>
      </p:sp>
      <p:sp>
        <p:nvSpPr>
          <p:cNvPr id="4" name="Прямоугольник 3"/>
          <p:cNvSpPr/>
          <p:nvPr/>
        </p:nvSpPr>
        <p:spPr>
          <a:xfrm>
            <a:off x="3347864" y="1766156"/>
            <a:ext cx="5471592" cy="1200329"/>
          </a:xfrm>
          <a:prstGeom prst="rect">
            <a:avLst/>
          </a:prstGeom>
        </p:spPr>
        <p:txBody>
          <a:bodyPr wrap="square">
            <a:spAutoFit/>
          </a:bodyPr>
          <a:lstStyle/>
          <a:p>
            <a:pPr indent="342900" algn="just">
              <a:spcAft>
                <a:spcPts val="0"/>
              </a:spcAft>
              <a:tabLst>
                <a:tab pos="3267075" algn="l"/>
              </a:tabLst>
            </a:pPr>
            <a:r>
              <a:rPr lang="kk-KZ" dirty="0">
                <a:latin typeface="Times New Roman" panose="02020603050405020304" pitchFamily="18" charset="0"/>
                <a:ea typeface="Times New Roman" panose="02020603050405020304" pitchFamily="18" charset="0"/>
              </a:rPr>
              <a:t>CFt – t  кезеңінде инвестициялық жобаны іске асырудан таза ақша ағыны</a:t>
            </a:r>
            <a:endParaRPr lang="ru-RU" dirty="0">
              <a:latin typeface="Times New Roman" panose="02020603050405020304" pitchFamily="18" charset="0"/>
              <a:ea typeface="Times New Roman" panose="02020603050405020304" pitchFamily="18" charset="0"/>
            </a:endParaRPr>
          </a:p>
          <a:p>
            <a:pPr indent="342900" algn="just">
              <a:spcAft>
                <a:spcPts val="0"/>
              </a:spcAft>
              <a:tabLst>
                <a:tab pos="3267075" algn="l"/>
              </a:tabLst>
            </a:pPr>
            <a:r>
              <a:rPr lang="kk-KZ" dirty="0">
                <a:latin typeface="Times New Roman" panose="02020603050405020304" pitchFamily="18" charset="0"/>
                <a:ea typeface="Times New Roman" panose="02020603050405020304" pitchFamily="18" charset="0"/>
              </a:rPr>
              <a:t>Ict – t кезеңіндегі инвестициялық шығындар</a:t>
            </a:r>
            <a:endParaRPr lang="ru-RU" dirty="0">
              <a:latin typeface="Times New Roman" panose="02020603050405020304" pitchFamily="18" charset="0"/>
              <a:ea typeface="Times New Roman" panose="02020603050405020304" pitchFamily="18" charset="0"/>
            </a:endParaRPr>
          </a:p>
          <a:p>
            <a:pPr indent="342900" algn="just">
              <a:spcAft>
                <a:spcPts val="0"/>
              </a:spcAft>
              <a:tabLst>
                <a:tab pos="3267075" algn="l"/>
              </a:tabLst>
            </a:pPr>
            <a:r>
              <a:rPr lang="kk-KZ" dirty="0">
                <a:latin typeface="Times New Roman" panose="02020603050405020304" pitchFamily="18" charset="0"/>
                <a:ea typeface="Times New Roman" panose="02020603050405020304" pitchFamily="18" charset="0"/>
              </a:rPr>
              <a:t>n – есептеу мерзімдегі кезеңдердің жалпы саны.</a:t>
            </a:r>
            <a:endParaRPr lang="ru-RU" dirty="0">
              <a:effectLst/>
              <a:latin typeface="Times New Roman" panose="02020603050405020304" pitchFamily="18" charset="0"/>
              <a:ea typeface="Times New Roman" panose="02020603050405020304" pitchFamily="18" charset="0"/>
            </a:endParaRPr>
          </a:p>
        </p:txBody>
      </p:sp>
      <p:sp>
        <p:nvSpPr>
          <p:cNvPr id="5" name="Прямоугольник 4"/>
          <p:cNvSpPr/>
          <p:nvPr/>
        </p:nvSpPr>
        <p:spPr>
          <a:xfrm>
            <a:off x="179511" y="2996952"/>
            <a:ext cx="4824535" cy="2000548"/>
          </a:xfrm>
          <a:prstGeom prst="rect">
            <a:avLst/>
          </a:prstGeom>
        </p:spPr>
        <p:txBody>
          <a:bodyPr wrap="square">
            <a:spAutoFit/>
          </a:bodyPr>
          <a:lstStyle/>
          <a:p>
            <a:pPr indent="342900" algn="just">
              <a:spcAft>
                <a:spcPts val="0"/>
              </a:spcAft>
              <a:tabLst>
                <a:tab pos="3267075" algn="l"/>
              </a:tabLst>
            </a:pPr>
            <a:r>
              <a:rPr lang="kk-KZ" sz="2000" b="1" dirty="0">
                <a:solidFill>
                  <a:srgbClr val="FF0000"/>
                </a:solidFill>
                <a:latin typeface="Times New Roman" panose="02020603050405020304" pitchFamily="18" charset="0"/>
                <a:ea typeface="Times New Roman" panose="02020603050405020304" pitchFamily="18" charset="0"/>
              </a:rPr>
              <a:t>Инвестициялардың қайтымдылық мерзімі</a:t>
            </a:r>
            <a:r>
              <a:rPr lang="kk-KZ" sz="2000" dirty="0">
                <a:solidFill>
                  <a:srgbClr val="FF0000"/>
                </a:solidFill>
                <a:latin typeface="Times New Roman" panose="02020603050405020304" pitchFamily="18" charset="0"/>
                <a:ea typeface="Times New Roman" panose="02020603050405020304" pitchFamily="18" charset="0"/>
              </a:rPr>
              <a:t> </a:t>
            </a:r>
            <a:r>
              <a:rPr lang="kk-KZ" sz="2000" dirty="0">
                <a:latin typeface="Times New Roman" panose="02020603050405020304" pitchFamily="18" charset="0"/>
                <a:ea typeface="Times New Roman" panose="02020603050405020304" pitchFamily="18" charset="0"/>
              </a:rPr>
              <a:t>( payback period, PP) инвестициялық жобаны </a:t>
            </a:r>
            <a:r>
              <a:rPr lang="kk-KZ" sz="2400" dirty="0">
                <a:latin typeface="Times New Roman" panose="02020603050405020304" pitchFamily="18" charset="0"/>
                <a:ea typeface="Times New Roman" panose="02020603050405020304" pitchFamily="18" charset="0"/>
              </a:rPr>
              <a:t>қаржыландыру</a:t>
            </a:r>
            <a:r>
              <a:rPr lang="kk-KZ" sz="2000" dirty="0">
                <a:latin typeface="Times New Roman" panose="02020603050405020304" pitchFamily="18" charset="0"/>
                <a:ea typeface="Times New Roman" panose="02020603050405020304" pitchFamily="18" charset="0"/>
              </a:rPr>
              <a:t> уақытынан бастап ақша ағыны инвестициялық шығындар ағынына тең болған сәтке дейінгі уақыт.</a:t>
            </a:r>
            <a:endParaRPr lang="ru-RU" sz="2400" dirty="0">
              <a:effectLst/>
              <a:latin typeface="Times New Roman" panose="02020603050405020304" pitchFamily="18" charset="0"/>
              <a:ea typeface="Times New Roman" panose="02020603050405020304" pitchFamily="18" charset="0"/>
            </a:endParaRPr>
          </a:p>
        </p:txBody>
      </p:sp>
      <p:sp>
        <p:nvSpPr>
          <p:cNvPr id="6" name="Прямоугольник 5"/>
          <p:cNvSpPr/>
          <p:nvPr/>
        </p:nvSpPr>
        <p:spPr>
          <a:xfrm>
            <a:off x="5004047" y="3140968"/>
            <a:ext cx="3815409" cy="1015663"/>
          </a:xfrm>
          <a:prstGeom prst="rect">
            <a:avLst/>
          </a:prstGeom>
        </p:spPr>
        <p:txBody>
          <a:bodyPr wrap="square">
            <a:spAutoFit/>
          </a:bodyPr>
          <a:lstStyle/>
          <a:p>
            <a:pPr indent="342900" algn="just">
              <a:spcAft>
                <a:spcPts val="0"/>
              </a:spcAft>
            </a:pPr>
            <a:r>
              <a:rPr lang="kk-KZ" sz="2000" dirty="0" smtClean="0">
                <a:latin typeface="Times New Roman" panose="02020603050405020304" pitchFamily="18" charset="0"/>
                <a:ea typeface="Times New Roman" panose="02020603050405020304" pitchFamily="18" charset="0"/>
              </a:rPr>
              <a:t>                    </a:t>
            </a:r>
            <a:r>
              <a:rPr lang="de-DE" sz="2000" dirty="0">
                <a:latin typeface="Times New Roman" panose="02020603050405020304" pitchFamily="18" charset="0"/>
                <a:ea typeface="Times New Roman" panose="02020603050405020304" pitchFamily="18" charset="0"/>
              </a:rPr>
              <a:t>n            </a:t>
            </a:r>
            <a:r>
              <a:rPr lang="de-DE" sz="2000" dirty="0" err="1">
                <a:latin typeface="Times New Roman" panose="02020603050405020304" pitchFamily="18" charset="0"/>
                <a:ea typeface="Times New Roman" panose="02020603050405020304" pitchFamily="18" charset="0"/>
              </a:rPr>
              <a:t>n</a:t>
            </a:r>
            <a:endParaRPr lang="ru-RU" sz="2400" dirty="0">
              <a:latin typeface="Times New Roman" panose="02020603050405020304" pitchFamily="18" charset="0"/>
              <a:ea typeface="Times New Roman" panose="02020603050405020304" pitchFamily="18" charset="0"/>
            </a:endParaRPr>
          </a:p>
          <a:p>
            <a:pPr indent="342900" algn="just">
              <a:spcAft>
                <a:spcPts val="0"/>
              </a:spcAft>
            </a:pPr>
            <a:r>
              <a:rPr lang="kk-KZ" sz="2000" dirty="0" smtClean="0">
                <a:latin typeface="Times New Roman" panose="02020603050405020304" pitchFamily="18" charset="0"/>
                <a:ea typeface="Times New Roman" panose="02020603050405020304" pitchFamily="18" charset="0"/>
              </a:rPr>
              <a:t>     РР </a:t>
            </a:r>
            <a:r>
              <a:rPr lang="de-DE" sz="2000" dirty="0" smtClean="0">
                <a:latin typeface="Times New Roman" panose="02020603050405020304" pitchFamily="18" charset="0"/>
                <a:ea typeface="Times New Roman" panose="02020603050405020304" pitchFamily="18" charset="0"/>
              </a:rPr>
              <a:t> =    </a:t>
            </a:r>
            <a:r>
              <a:rPr lang="kk-KZ" sz="2000" dirty="0" smtClean="0">
                <a:latin typeface="Times New Roman" panose="02020603050405020304" pitchFamily="18" charset="0"/>
                <a:ea typeface="Times New Roman" panose="02020603050405020304" pitchFamily="18" charset="0"/>
              </a:rPr>
              <a:t>  </a:t>
            </a:r>
            <a:r>
              <a:rPr lang="de-DE" sz="2000" dirty="0" smtClean="0">
                <a:latin typeface="Times New Roman" panose="02020603050405020304" pitchFamily="18" charset="0"/>
                <a:ea typeface="Times New Roman" panose="02020603050405020304" pitchFamily="18" charset="0"/>
              </a:rPr>
              <a:t>∑ </a:t>
            </a:r>
            <a:r>
              <a:rPr lang="de-DE" sz="2000" dirty="0" err="1">
                <a:latin typeface="Times New Roman" panose="02020603050405020304" pitchFamily="18" charset="0"/>
                <a:ea typeface="Times New Roman" panose="02020603050405020304" pitchFamily="18" charset="0"/>
              </a:rPr>
              <a:t>CFt</a:t>
            </a:r>
            <a:r>
              <a:rPr lang="de-DE" sz="2000" dirty="0">
                <a:latin typeface="Times New Roman" panose="02020603050405020304" pitchFamily="18" charset="0"/>
                <a:ea typeface="Times New Roman" panose="02020603050405020304" pitchFamily="18" charset="0"/>
              </a:rPr>
              <a:t>  :  ∑ </a:t>
            </a:r>
            <a:r>
              <a:rPr lang="de-DE" sz="2000" dirty="0" err="1">
                <a:latin typeface="Times New Roman" panose="02020603050405020304" pitchFamily="18" charset="0"/>
                <a:ea typeface="Times New Roman" panose="02020603050405020304" pitchFamily="18" charset="0"/>
              </a:rPr>
              <a:t>ICt</a:t>
            </a:r>
            <a:r>
              <a:rPr lang="de-DE" sz="2000" dirty="0">
                <a:latin typeface="Times New Roman" panose="02020603050405020304" pitchFamily="18" charset="0"/>
                <a:ea typeface="Times New Roman" panose="02020603050405020304" pitchFamily="18" charset="0"/>
              </a:rPr>
              <a:t> = 1                      </a:t>
            </a:r>
            <a:r>
              <a:rPr lang="kk-KZ" sz="2000" dirty="0">
                <a:latin typeface="Times New Roman" panose="02020603050405020304" pitchFamily="18" charset="0"/>
                <a:ea typeface="Times New Roman" panose="02020603050405020304" pitchFamily="18" charset="0"/>
              </a:rPr>
              <a:t>                    </a:t>
            </a:r>
            <a:r>
              <a:rPr lang="de-DE" sz="2000" dirty="0">
                <a:latin typeface="Times New Roman" panose="02020603050405020304" pitchFamily="18" charset="0"/>
                <a:ea typeface="Times New Roman" panose="02020603050405020304" pitchFamily="18" charset="0"/>
              </a:rPr>
              <a:t>                                    </a:t>
            </a:r>
            <a:endParaRPr lang="ru-RU" sz="2400" dirty="0">
              <a:latin typeface="Times New Roman" panose="02020603050405020304" pitchFamily="18" charset="0"/>
              <a:ea typeface="Times New Roman" panose="02020603050405020304" pitchFamily="18" charset="0"/>
            </a:endParaRPr>
          </a:p>
          <a:p>
            <a:pPr indent="342900" algn="just">
              <a:spcAft>
                <a:spcPts val="0"/>
              </a:spcAft>
            </a:pPr>
            <a:r>
              <a:rPr lang="de-DE" sz="2000" dirty="0">
                <a:latin typeface="Times New Roman" panose="02020603050405020304" pitchFamily="18" charset="0"/>
                <a:ea typeface="Times New Roman" panose="02020603050405020304" pitchFamily="18" charset="0"/>
              </a:rPr>
              <a:t>                   t=1          t=1</a:t>
            </a:r>
            <a:endParaRPr lang="ru-RU" sz="2000" dirty="0"/>
          </a:p>
        </p:txBody>
      </p:sp>
      <p:sp>
        <p:nvSpPr>
          <p:cNvPr id="7" name="Прямоугольник 6"/>
          <p:cNvSpPr/>
          <p:nvPr/>
        </p:nvSpPr>
        <p:spPr>
          <a:xfrm>
            <a:off x="4067944" y="4758866"/>
            <a:ext cx="4572000" cy="1938992"/>
          </a:xfrm>
          <a:prstGeom prst="rect">
            <a:avLst/>
          </a:prstGeom>
        </p:spPr>
        <p:txBody>
          <a:bodyPr>
            <a:spAutoFit/>
          </a:bodyPr>
          <a:lstStyle/>
          <a:p>
            <a:pPr indent="342900" algn="just">
              <a:spcAft>
                <a:spcPts val="0"/>
              </a:spcAft>
              <a:tabLst>
                <a:tab pos="3267075" algn="l"/>
              </a:tabLst>
            </a:pPr>
            <a:r>
              <a:rPr lang="kk-KZ" sz="2000" b="1" dirty="0">
                <a:solidFill>
                  <a:srgbClr val="FF0000"/>
                </a:solidFill>
                <a:latin typeface="Times New Roman" panose="02020603050405020304" pitchFamily="18" charset="0"/>
                <a:ea typeface="Times New Roman" panose="02020603050405020304" pitchFamily="18" charset="0"/>
              </a:rPr>
              <a:t>Пайдалылық коэффициенті</a:t>
            </a:r>
            <a:r>
              <a:rPr lang="kk-KZ" sz="2000" dirty="0">
                <a:solidFill>
                  <a:srgbClr val="FF0000"/>
                </a:solidFill>
                <a:latin typeface="Times New Roman" panose="02020603050405020304" pitchFamily="18" charset="0"/>
                <a:ea typeface="Times New Roman" panose="02020603050405020304" pitchFamily="18" charset="0"/>
              </a:rPr>
              <a:t> </a:t>
            </a:r>
            <a:r>
              <a:rPr lang="kk-KZ" sz="2000" dirty="0">
                <a:latin typeface="Times New Roman" panose="02020603050405020304" pitchFamily="18" charset="0"/>
                <a:ea typeface="Times New Roman" panose="02020603050405020304" pitchFamily="18" charset="0"/>
              </a:rPr>
              <a:t>( </a:t>
            </a:r>
            <a:r>
              <a:rPr lang="en-US" sz="2000" dirty="0">
                <a:latin typeface="Times New Roman" panose="02020603050405020304" pitchFamily="18" charset="0"/>
                <a:ea typeface="Times New Roman" panose="02020603050405020304" pitchFamily="18" charset="0"/>
              </a:rPr>
              <a:t>accounted rate or </a:t>
            </a:r>
            <a:r>
              <a:rPr lang="en-US" sz="2000" dirty="0" err="1">
                <a:latin typeface="Times New Roman" panose="02020603050405020304" pitchFamily="18" charset="0"/>
                <a:ea typeface="Times New Roman" panose="02020603050405020304" pitchFamily="18" charset="0"/>
              </a:rPr>
              <a:t>return,ARR</a:t>
            </a:r>
            <a:r>
              <a:rPr lang="kk-KZ" sz="2000" dirty="0">
                <a:latin typeface="Times New Roman" panose="02020603050405020304" pitchFamily="18" charset="0"/>
                <a:ea typeface="Times New Roman" panose="02020603050405020304" pitchFamily="18" charset="0"/>
              </a:rPr>
              <a:t>). Бұл инвестициялық жобаны іске асырудан инвестициялық шығындардың жиынтық шамасына таза пайданың жиынтық шамасының қатысы.</a:t>
            </a:r>
            <a:endParaRPr lang="ru-RU" sz="2400" dirty="0">
              <a:effectLst/>
              <a:latin typeface="Times New Roman" panose="02020603050405020304" pitchFamily="18" charset="0"/>
              <a:ea typeface="Times New Roman" panose="02020603050405020304" pitchFamily="18" charset="0"/>
            </a:endParaRPr>
          </a:p>
        </p:txBody>
      </p:sp>
      <p:sp>
        <p:nvSpPr>
          <p:cNvPr id="8" name="Прямоугольник 7"/>
          <p:cNvSpPr/>
          <p:nvPr/>
        </p:nvSpPr>
        <p:spPr>
          <a:xfrm>
            <a:off x="-108520" y="5013176"/>
            <a:ext cx="3996444" cy="1015663"/>
          </a:xfrm>
          <a:prstGeom prst="rect">
            <a:avLst/>
          </a:prstGeom>
        </p:spPr>
        <p:txBody>
          <a:bodyPr wrap="square">
            <a:spAutoFit/>
          </a:bodyPr>
          <a:lstStyle/>
          <a:p>
            <a:pPr marL="342900">
              <a:spcAft>
                <a:spcPts val="0"/>
              </a:spcAft>
            </a:pPr>
            <a:r>
              <a:rPr lang="kk-KZ" sz="2000" dirty="0">
                <a:latin typeface="Times New Roman" panose="02020603050405020304" pitchFamily="18" charset="0"/>
                <a:ea typeface="Times New Roman" panose="02020603050405020304" pitchFamily="18" charset="0"/>
              </a:rPr>
              <a:t> </a:t>
            </a:r>
            <a:r>
              <a:rPr lang="kk-KZ" sz="2000" dirty="0" smtClean="0">
                <a:latin typeface="Times New Roman" panose="02020603050405020304" pitchFamily="18" charset="0"/>
                <a:ea typeface="Times New Roman" panose="02020603050405020304" pitchFamily="18" charset="0"/>
              </a:rPr>
              <a:t>                          </a:t>
            </a:r>
            <a:r>
              <a:rPr lang="en-US" sz="2000" dirty="0" smtClean="0">
                <a:latin typeface="Times New Roman" panose="02020603050405020304" pitchFamily="18" charset="0"/>
                <a:ea typeface="Times New Roman" panose="02020603050405020304" pitchFamily="18" charset="0"/>
              </a:rPr>
              <a:t>n             </a:t>
            </a:r>
            <a:r>
              <a:rPr lang="en-US" sz="2000" dirty="0" err="1">
                <a:latin typeface="Times New Roman" panose="02020603050405020304" pitchFamily="18" charset="0"/>
                <a:ea typeface="Times New Roman" panose="02020603050405020304" pitchFamily="18" charset="0"/>
              </a:rPr>
              <a:t>n</a:t>
            </a:r>
            <a:endParaRPr lang="ru-RU" sz="2400" dirty="0">
              <a:latin typeface="Times New Roman" panose="02020603050405020304" pitchFamily="18" charset="0"/>
              <a:ea typeface="Times New Roman" panose="02020603050405020304" pitchFamily="18" charset="0"/>
            </a:endParaRPr>
          </a:p>
          <a:p>
            <a:pPr marL="342900">
              <a:spcAft>
                <a:spcPts val="0"/>
              </a:spcAft>
            </a:pPr>
            <a:r>
              <a:rPr lang="en-US" sz="2000" dirty="0">
                <a:latin typeface="Times New Roman" panose="02020603050405020304" pitchFamily="18" charset="0"/>
                <a:ea typeface="Times New Roman" panose="02020603050405020304" pitchFamily="18" charset="0"/>
              </a:rPr>
              <a:t>            </a:t>
            </a:r>
            <a:r>
              <a:rPr lang="en-US" sz="2000" dirty="0" smtClean="0">
                <a:latin typeface="Times New Roman" panose="02020603050405020304" pitchFamily="18" charset="0"/>
                <a:ea typeface="Times New Roman" panose="02020603050405020304" pitchFamily="18" charset="0"/>
              </a:rPr>
              <a:t>  </a:t>
            </a:r>
            <a:r>
              <a:rPr lang="en-US" sz="2000" dirty="0">
                <a:latin typeface="Times New Roman" panose="02020603050405020304" pitchFamily="18" charset="0"/>
                <a:ea typeface="Times New Roman" panose="02020603050405020304" pitchFamily="18" charset="0"/>
              </a:rPr>
              <a:t>ARR = ∑ </a:t>
            </a:r>
            <a:r>
              <a:rPr lang="en-US" sz="2000" dirty="0" err="1">
                <a:latin typeface="Times New Roman" panose="02020603050405020304" pitchFamily="18" charset="0"/>
                <a:ea typeface="Times New Roman" panose="02020603050405020304" pitchFamily="18" charset="0"/>
              </a:rPr>
              <a:t>NIt</a:t>
            </a:r>
            <a:r>
              <a:rPr lang="en-US" sz="2000" dirty="0">
                <a:latin typeface="Times New Roman" panose="02020603050405020304" pitchFamily="18" charset="0"/>
                <a:ea typeface="Times New Roman" panose="02020603050405020304" pitchFamily="18" charset="0"/>
              </a:rPr>
              <a:t>  :  ∑ </a:t>
            </a:r>
            <a:r>
              <a:rPr lang="en-US" sz="2000" dirty="0" err="1">
                <a:latin typeface="Times New Roman" panose="02020603050405020304" pitchFamily="18" charset="0"/>
                <a:ea typeface="Times New Roman" panose="02020603050405020304" pitchFamily="18" charset="0"/>
              </a:rPr>
              <a:t>ICt</a:t>
            </a:r>
            <a:r>
              <a:rPr lang="en-US" sz="2000" dirty="0">
                <a:latin typeface="Times New Roman" panose="02020603050405020304" pitchFamily="18" charset="0"/>
                <a:ea typeface="Times New Roman" panose="02020603050405020304" pitchFamily="18" charset="0"/>
              </a:rPr>
              <a:t>                                                   </a:t>
            </a:r>
            <a:endParaRPr lang="ru-RU" sz="2400" dirty="0">
              <a:latin typeface="Times New Roman" panose="02020603050405020304" pitchFamily="18" charset="0"/>
              <a:ea typeface="Times New Roman" panose="02020603050405020304" pitchFamily="18" charset="0"/>
            </a:endParaRPr>
          </a:p>
          <a:p>
            <a:pPr marL="342900">
              <a:spcAft>
                <a:spcPts val="0"/>
              </a:spcAft>
            </a:pPr>
            <a:r>
              <a:rPr lang="en-US" sz="2000" dirty="0">
                <a:latin typeface="Times New Roman" panose="02020603050405020304" pitchFamily="18" charset="0"/>
                <a:ea typeface="Times New Roman" panose="02020603050405020304" pitchFamily="18" charset="0"/>
              </a:rPr>
              <a:t>                             </a:t>
            </a:r>
            <a:r>
              <a:rPr lang="de-DE" sz="2000" dirty="0">
                <a:latin typeface="Times New Roman" panose="02020603050405020304" pitchFamily="18" charset="0"/>
                <a:ea typeface="Times New Roman" panose="02020603050405020304" pitchFamily="18" charset="0"/>
              </a:rPr>
              <a:t>t</a:t>
            </a:r>
            <a:r>
              <a:rPr lang="en-US" sz="2000" dirty="0">
                <a:latin typeface="Times New Roman" panose="02020603050405020304" pitchFamily="18" charset="0"/>
                <a:ea typeface="Times New Roman" panose="02020603050405020304" pitchFamily="18" charset="0"/>
              </a:rPr>
              <a:t>=1         </a:t>
            </a:r>
            <a:r>
              <a:rPr lang="de-DE" sz="2000" dirty="0">
                <a:latin typeface="Times New Roman" panose="02020603050405020304" pitchFamily="18" charset="0"/>
                <a:ea typeface="Times New Roman" panose="02020603050405020304" pitchFamily="18" charset="0"/>
              </a:rPr>
              <a:t>t</a:t>
            </a:r>
            <a:r>
              <a:rPr lang="en-US" sz="2000" dirty="0">
                <a:latin typeface="Times New Roman" panose="02020603050405020304" pitchFamily="18" charset="0"/>
                <a:ea typeface="Times New Roman" panose="02020603050405020304" pitchFamily="18" charset="0"/>
              </a:rPr>
              <a:t>=1</a:t>
            </a:r>
            <a:endParaRPr lang="ru-RU" sz="2000" dirty="0"/>
          </a:p>
        </p:txBody>
      </p:sp>
    </p:spTree>
    <p:extLst>
      <p:ext uri="{BB962C8B-B14F-4D97-AF65-F5344CB8AC3E}">
        <p14:creationId xmlns:p14="http://schemas.microsoft.com/office/powerpoint/2010/main" val="9920532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404664"/>
            <a:ext cx="7992888" cy="2308324"/>
          </a:xfrm>
          <a:prstGeom prst="rect">
            <a:avLst/>
          </a:prstGeom>
        </p:spPr>
        <p:txBody>
          <a:bodyPr wrap="square">
            <a:spAutoFit/>
          </a:bodyPr>
          <a:lstStyle/>
          <a:p>
            <a:pPr indent="342900" algn="just">
              <a:spcAft>
                <a:spcPts val="0"/>
              </a:spcAft>
              <a:tabLst>
                <a:tab pos="3267075" algn="l"/>
              </a:tabLst>
            </a:pPr>
            <a:r>
              <a:rPr lang="kk-KZ" sz="2400" b="1" dirty="0">
                <a:solidFill>
                  <a:srgbClr val="FF0000"/>
                </a:solidFill>
                <a:latin typeface="Kz Times New Roman"/>
                <a:ea typeface="Times New Roman" panose="02020603050405020304" pitchFamily="18" charset="0"/>
              </a:rPr>
              <a:t>Дисконттау</a:t>
            </a:r>
            <a:r>
              <a:rPr lang="kk-KZ" sz="2400" dirty="0">
                <a:latin typeface="Kz Times New Roman"/>
                <a:ea typeface="Times New Roman" panose="02020603050405020304" pitchFamily="18" charset="0"/>
              </a:rPr>
              <a:t> – болашақ шығындар мен табыстардың құнын қазіргі кезеңге келтіру, келешекте берілетін соманың бүгінгі баламасын белгілеу. Капитал жұмсау инвестицияларды жоспарлау барысындағы дисконттау үдерісіне 5 негізгі кезеңдер кіреді:</a:t>
            </a:r>
            <a:endParaRPr lang="ru-RU" sz="2400" dirty="0">
              <a:effectLst/>
              <a:latin typeface="Kz Times New Roman"/>
              <a:ea typeface="Times New Roman" panose="02020603050405020304" pitchFamily="18" charset="0"/>
            </a:endParaRPr>
          </a:p>
        </p:txBody>
      </p:sp>
      <p:sp>
        <p:nvSpPr>
          <p:cNvPr id="3" name="Прямоугольник 2"/>
          <p:cNvSpPr/>
          <p:nvPr/>
        </p:nvSpPr>
        <p:spPr>
          <a:xfrm>
            <a:off x="683568" y="2852936"/>
            <a:ext cx="7848872" cy="3711337"/>
          </a:xfrm>
          <a:prstGeom prst="rect">
            <a:avLst/>
          </a:prstGeom>
        </p:spPr>
        <p:txBody>
          <a:bodyPr wrap="square">
            <a:spAutoFit/>
          </a:bodyPr>
          <a:lstStyle/>
          <a:p>
            <a:pPr indent="342900" algn="just">
              <a:lnSpc>
                <a:spcPct val="120000"/>
              </a:lnSpc>
              <a:spcAft>
                <a:spcPts val="0"/>
              </a:spcAft>
              <a:tabLst>
                <a:tab pos="3267075" algn="l"/>
              </a:tabLst>
            </a:pPr>
            <a:r>
              <a:rPr lang="kk-KZ" sz="2200" dirty="0">
                <a:latin typeface="Kz Times New Roman"/>
                <a:ea typeface="Times New Roman" panose="02020603050405020304" pitchFamily="18" charset="0"/>
              </a:rPr>
              <a:t>1) осы жобадан күтілетін ақша түсімдерін есептеу;</a:t>
            </a:r>
            <a:endParaRPr lang="ru-RU" sz="2200" dirty="0">
              <a:latin typeface="Kz Times New Roman"/>
              <a:ea typeface="Times New Roman" panose="02020603050405020304" pitchFamily="18" charset="0"/>
            </a:endParaRPr>
          </a:p>
          <a:p>
            <a:pPr indent="342900" algn="just">
              <a:lnSpc>
                <a:spcPct val="120000"/>
              </a:lnSpc>
              <a:spcAft>
                <a:spcPts val="0"/>
              </a:spcAft>
              <a:tabLst>
                <a:tab pos="3267075" algn="l"/>
              </a:tabLst>
            </a:pPr>
            <a:r>
              <a:rPr lang="kk-KZ" sz="2200" dirty="0">
                <a:latin typeface="Kz Times New Roman"/>
                <a:ea typeface="Times New Roman" panose="02020603050405020304" pitchFamily="18" charset="0"/>
              </a:rPr>
              <a:t>2) жоспарланған ақша құралдарын алу тәуекелінің дәрежесін есептеу;</a:t>
            </a:r>
            <a:endParaRPr lang="ru-RU" sz="2200" dirty="0">
              <a:latin typeface="Kz Times New Roman"/>
              <a:ea typeface="Times New Roman" panose="02020603050405020304" pitchFamily="18" charset="0"/>
            </a:endParaRPr>
          </a:p>
          <a:p>
            <a:pPr indent="342900" algn="just">
              <a:lnSpc>
                <a:spcPct val="120000"/>
              </a:lnSpc>
              <a:spcAft>
                <a:spcPts val="0"/>
              </a:spcAft>
              <a:tabLst>
                <a:tab pos="3267075" algn="l"/>
              </a:tabLst>
            </a:pPr>
            <a:r>
              <a:rPr lang="kk-KZ" sz="2200" dirty="0">
                <a:latin typeface="Kz Times New Roman"/>
                <a:ea typeface="Times New Roman" panose="02020603050405020304" pitchFamily="18" charset="0"/>
              </a:rPr>
              <a:t>3) капиталдың бағасы (құны) деп аталатын дисконттау коэффициентін таңдау;</a:t>
            </a:r>
            <a:endParaRPr lang="ru-RU" sz="2200" dirty="0">
              <a:latin typeface="Kz Times New Roman"/>
              <a:ea typeface="Times New Roman" panose="02020603050405020304" pitchFamily="18" charset="0"/>
            </a:endParaRPr>
          </a:p>
          <a:p>
            <a:pPr indent="342900" algn="just">
              <a:lnSpc>
                <a:spcPct val="120000"/>
              </a:lnSpc>
              <a:spcAft>
                <a:spcPts val="0"/>
              </a:spcAft>
              <a:tabLst>
                <a:tab pos="3267075" algn="l"/>
              </a:tabLst>
            </a:pPr>
            <a:r>
              <a:rPr lang="kk-KZ" sz="2200" dirty="0">
                <a:latin typeface="Kz Times New Roman"/>
                <a:ea typeface="Times New Roman" panose="02020603050405020304" pitchFamily="18" charset="0"/>
              </a:rPr>
              <a:t>4) фирма активтерінің құнын есептеу;</a:t>
            </a:r>
            <a:endParaRPr lang="ru-RU" sz="2200" dirty="0">
              <a:latin typeface="Kz Times New Roman"/>
              <a:ea typeface="Times New Roman" panose="02020603050405020304" pitchFamily="18" charset="0"/>
            </a:endParaRPr>
          </a:p>
          <a:p>
            <a:pPr indent="342900" algn="just">
              <a:lnSpc>
                <a:spcPct val="120000"/>
              </a:lnSpc>
              <a:spcAft>
                <a:spcPts val="0"/>
              </a:spcAft>
              <a:tabLst>
                <a:tab pos="3267075" algn="l"/>
              </a:tabLst>
            </a:pPr>
            <a:r>
              <a:rPr lang="kk-KZ" sz="2200" dirty="0">
                <a:latin typeface="Kz Times New Roman"/>
                <a:ea typeface="Times New Roman" panose="02020603050405020304" pitchFamily="18" charset="0"/>
              </a:rPr>
              <a:t>5) активтер құнын жоба бағасымен салыстыру: егер акттивтердің ағымдағы құны жоба бағасынан асып түссе, жоба қарастыруға қабылданады.</a:t>
            </a:r>
            <a:endParaRPr lang="ru-RU" sz="2200" dirty="0">
              <a:effectLst/>
              <a:latin typeface="Kz Times New Roman"/>
              <a:ea typeface="Times New Roman" panose="02020603050405020304" pitchFamily="18" charset="0"/>
            </a:endParaRPr>
          </a:p>
        </p:txBody>
      </p:sp>
    </p:spTree>
    <p:extLst>
      <p:ext uri="{BB962C8B-B14F-4D97-AF65-F5344CB8AC3E}">
        <p14:creationId xmlns:p14="http://schemas.microsoft.com/office/powerpoint/2010/main" val="10135980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Объект 2"/>
              <p:cNvSpPr>
                <a:spLocks noGrp="1"/>
              </p:cNvSpPr>
              <p:nvPr>
                <p:ph idx="1"/>
              </p:nvPr>
            </p:nvSpPr>
            <p:spPr>
              <a:xfrm>
                <a:off x="467544" y="548680"/>
                <a:ext cx="8229600" cy="5649491"/>
              </a:xfrm>
            </p:spPr>
            <p:txBody>
              <a:bodyPr>
                <a:normAutofit fontScale="92500" lnSpcReduction="10000"/>
              </a:bodyPr>
              <a:lstStyle/>
              <a:p>
                <a:pPr marL="0" indent="0">
                  <a:buNone/>
                </a:pPr>
                <a:r>
                  <a:rPr lang="kk-KZ" dirty="0" smtClean="0">
                    <a:solidFill>
                      <a:srgbClr val="0070C0"/>
                    </a:solidFill>
                    <a:latin typeface="Times New Roman" pitchFamily="18" charset="0"/>
                    <a:cs typeface="Times New Roman" pitchFamily="18" charset="0"/>
                  </a:rPr>
                  <a:t>Жобаны қаржыландырудың басталуына дейін жобаны іске асырудың әрбір есептік кезеңіне (жылына) ақша қаражаттарының келуі мен кетуін бүгінгі күнге келтіру дисконттау деп аталады.</a:t>
                </a:r>
              </a:p>
              <a:p>
                <a:pPr marL="0" indent="0">
                  <a:buNone/>
                </a:pPr>
                <a:r>
                  <a:rPr lang="ru-RU" dirty="0" err="1" smtClean="0">
                    <a:solidFill>
                      <a:srgbClr val="0070C0"/>
                    </a:solidFill>
                    <a:latin typeface="Times New Roman" pitchFamily="18" charset="0"/>
                    <a:cs typeface="Times New Roman" pitchFamily="18" charset="0"/>
                  </a:rPr>
                  <a:t>Алынған</a:t>
                </a:r>
                <a:r>
                  <a:rPr lang="ru-RU" dirty="0" smtClean="0">
                    <a:solidFill>
                      <a:srgbClr val="0070C0"/>
                    </a:solidFill>
                    <a:latin typeface="Times New Roman" pitchFamily="18" charset="0"/>
                    <a:cs typeface="Times New Roman" pitchFamily="18" charset="0"/>
                  </a:rPr>
                  <a:t> </a:t>
                </a:r>
                <a:r>
                  <a:rPr lang="ru-RU" dirty="0">
                    <a:solidFill>
                      <a:srgbClr val="0070C0"/>
                    </a:solidFill>
                    <a:latin typeface="Times New Roman" pitchFamily="18" charset="0"/>
                    <a:cs typeface="Times New Roman" pitchFamily="18" charset="0"/>
                  </a:rPr>
                  <a:t>сома </a:t>
                </a:r>
                <a:r>
                  <a:rPr lang="ru-RU" dirty="0" smtClean="0">
                    <a:solidFill>
                      <a:srgbClr val="0070C0"/>
                    </a:solidFill>
                    <a:latin typeface="Times New Roman" pitchFamily="18" charset="0"/>
                    <a:cs typeface="Times New Roman" pitchFamily="18" charset="0"/>
                  </a:rPr>
                  <a:t>– </a:t>
                </a:r>
                <a:r>
                  <a:rPr lang="ru-RU" b="1" dirty="0" err="1" smtClean="0">
                    <a:solidFill>
                      <a:srgbClr val="FF0000"/>
                    </a:solidFill>
                    <a:latin typeface="Times New Roman" pitchFamily="18" charset="0"/>
                    <a:cs typeface="Times New Roman" pitchFamily="18" charset="0"/>
                  </a:rPr>
                  <a:t>жобаның</a:t>
                </a:r>
                <a:r>
                  <a:rPr lang="ru-RU" b="1" dirty="0" smtClean="0">
                    <a:solidFill>
                      <a:srgbClr val="FF0000"/>
                    </a:solidFill>
                    <a:latin typeface="Times New Roman" pitchFamily="18" charset="0"/>
                    <a:cs typeface="Times New Roman" pitchFamily="18" charset="0"/>
                  </a:rPr>
                  <a:t> </a:t>
                </a:r>
                <a:r>
                  <a:rPr lang="ru-RU" b="1" dirty="0" err="1" smtClean="0">
                    <a:solidFill>
                      <a:srgbClr val="FF0000"/>
                    </a:solidFill>
                    <a:latin typeface="Times New Roman" pitchFamily="18" charset="0"/>
                    <a:cs typeface="Times New Roman" pitchFamily="18" charset="0"/>
                  </a:rPr>
                  <a:t>ағымдағы</a:t>
                </a:r>
                <a:r>
                  <a:rPr lang="ru-RU" b="1" dirty="0" smtClean="0">
                    <a:solidFill>
                      <a:srgbClr val="FF0000"/>
                    </a:solidFill>
                    <a:latin typeface="Times New Roman" pitchFamily="18" charset="0"/>
                    <a:cs typeface="Times New Roman" pitchFamily="18" charset="0"/>
                  </a:rPr>
                  <a:t> (</a:t>
                </a:r>
                <a:r>
                  <a:rPr lang="ru-RU" b="1" dirty="0" err="1" smtClean="0">
                    <a:solidFill>
                      <a:srgbClr val="FF0000"/>
                    </a:solidFill>
                    <a:latin typeface="Times New Roman" pitchFamily="18" charset="0"/>
                    <a:cs typeface="Times New Roman" pitchFamily="18" charset="0"/>
                  </a:rPr>
                  <a:t>келтірілген</a:t>
                </a:r>
                <a:r>
                  <a:rPr lang="ru-RU" b="1" dirty="0" smtClean="0">
                    <a:solidFill>
                      <a:srgbClr val="FF0000"/>
                    </a:solidFill>
                    <a:latin typeface="Times New Roman" pitchFamily="18" charset="0"/>
                    <a:cs typeface="Times New Roman" pitchFamily="18" charset="0"/>
                  </a:rPr>
                  <a:t>) </a:t>
                </a:r>
                <a:r>
                  <a:rPr lang="ru-RU" b="1" dirty="0" err="1">
                    <a:solidFill>
                      <a:srgbClr val="FF0000"/>
                    </a:solidFill>
                    <a:latin typeface="Times New Roman" pitchFamily="18" charset="0"/>
                    <a:cs typeface="Times New Roman" pitchFamily="18" charset="0"/>
                  </a:rPr>
                  <a:t>құны</a:t>
                </a:r>
                <a:r>
                  <a:rPr lang="ru-RU" b="1" dirty="0">
                    <a:solidFill>
                      <a:srgbClr val="FF0000"/>
                    </a:solidFill>
                    <a:latin typeface="Times New Roman" pitchFamily="18" charset="0"/>
                    <a:cs typeface="Times New Roman" pitchFamily="18" charset="0"/>
                  </a:rPr>
                  <a:t> </a:t>
                </a:r>
                <a:r>
                  <a:rPr lang="ru-RU" dirty="0" err="1" smtClean="0">
                    <a:solidFill>
                      <a:srgbClr val="0070C0"/>
                    </a:solidFill>
                    <a:latin typeface="Times New Roman" pitchFamily="18" charset="0"/>
                    <a:cs typeface="Times New Roman" pitchFamily="18" charset="0"/>
                  </a:rPr>
                  <a:t>деп</a:t>
                </a:r>
                <a:r>
                  <a:rPr lang="ru-RU" dirty="0" smtClean="0">
                    <a:solidFill>
                      <a:srgbClr val="0070C0"/>
                    </a:solidFill>
                    <a:latin typeface="Times New Roman" pitchFamily="18" charset="0"/>
                    <a:cs typeface="Times New Roman" pitchFamily="18" charset="0"/>
                  </a:rPr>
                  <a:t> </a:t>
                </a:r>
                <a:r>
                  <a:rPr lang="ru-RU" dirty="0" err="1" smtClean="0">
                    <a:solidFill>
                      <a:srgbClr val="0070C0"/>
                    </a:solidFill>
                    <a:latin typeface="Times New Roman" pitchFamily="18" charset="0"/>
                    <a:cs typeface="Times New Roman" pitchFamily="18" charset="0"/>
                  </a:rPr>
                  <a:t>атайды</a:t>
                </a:r>
                <a:r>
                  <a:rPr lang="ru-RU" dirty="0" smtClean="0">
                    <a:solidFill>
                      <a:srgbClr val="0070C0"/>
                    </a:solidFill>
                    <a:latin typeface="Times New Roman" pitchFamily="18" charset="0"/>
                    <a:cs typeface="Times New Roman" pitchFamily="18" charset="0"/>
                  </a:rPr>
                  <a:t>.</a:t>
                </a:r>
              </a:p>
              <a:p>
                <a:pPr marL="0" indent="0">
                  <a:buNone/>
                </a:pPr>
                <a:r>
                  <a:rPr lang="kk-KZ" dirty="0">
                    <a:solidFill>
                      <a:srgbClr val="0070C0"/>
                    </a:solidFill>
                    <a:latin typeface="Times New Roman" pitchFamily="18" charset="0"/>
                    <a:cs typeface="Times New Roman" pitchFamily="18" charset="0"/>
                  </a:rPr>
                  <a:t>Оның </a:t>
                </a:r>
                <a:r>
                  <a:rPr lang="kk-KZ" dirty="0" smtClean="0">
                    <a:solidFill>
                      <a:srgbClr val="0070C0"/>
                    </a:solidFill>
                    <a:latin typeface="Times New Roman" pitchFamily="18" charset="0"/>
                    <a:cs typeface="Times New Roman" pitchFamily="18" charset="0"/>
                  </a:rPr>
                  <a:t>формула </a:t>
                </a:r>
                <a:r>
                  <a:rPr lang="kk-KZ" dirty="0">
                    <a:solidFill>
                      <a:srgbClr val="0070C0"/>
                    </a:solidFill>
                    <a:latin typeface="Times New Roman" pitchFamily="18" charset="0"/>
                    <a:cs typeface="Times New Roman" pitchFamily="18" charset="0"/>
                  </a:rPr>
                  <a:t>бойынша </a:t>
                </a:r>
                <a:r>
                  <a:rPr lang="kk-KZ" dirty="0" smtClean="0">
                    <a:solidFill>
                      <a:srgbClr val="0070C0"/>
                    </a:solidFill>
                    <a:latin typeface="Times New Roman" pitchFamily="18" charset="0"/>
                    <a:cs typeface="Times New Roman" pitchFamily="18" charset="0"/>
                  </a:rPr>
                  <a:t>анықтауға болады:</a:t>
                </a:r>
              </a:p>
              <a:p>
                <a:pPr marL="0" indent="0">
                  <a:buNone/>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a:cs typeface="Times New Roman" pitchFamily="18" charset="0"/>
                        </a:rPr>
                        <m:t>𝑃𝑉</m:t>
                      </m:r>
                      <m:r>
                        <a:rPr lang="en-US" b="0" i="1" smtClean="0">
                          <a:solidFill>
                            <a:srgbClr val="FF0000"/>
                          </a:solidFill>
                          <a:latin typeface="Cambria Math"/>
                          <a:cs typeface="Times New Roman" pitchFamily="18" charset="0"/>
                        </a:rPr>
                        <m:t>=</m:t>
                      </m:r>
                      <m:r>
                        <a:rPr lang="en-US" b="0" i="1" smtClean="0">
                          <a:solidFill>
                            <a:srgbClr val="FF0000"/>
                          </a:solidFill>
                          <a:latin typeface="Cambria Math"/>
                          <a:cs typeface="Times New Roman" pitchFamily="18" charset="0"/>
                        </a:rPr>
                        <m:t>𝐹𝑉</m:t>
                      </m:r>
                      <m:r>
                        <a:rPr lang="en-US" b="0" i="1" smtClean="0">
                          <a:solidFill>
                            <a:srgbClr val="FF0000"/>
                          </a:solidFill>
                          <a:latin typeface="Cambria Math"/>
                          <a:cs typeface="Times New Roman" pitchFamily="18" charset="0"/>
                        </a:rPr>
                        <m:t>∗1/</m:t>
                      </m:r>
                      <m:sSup>
                        <m:sSupPr>
                          <m:ctrlPr>
                            <a:rPr lang="en-US" b="0" i="1" smtClean="0">
                              <a:solidFill>
                                <a:srgbClr val="FF0000"/>
                              </a:solidFill>
                              <a:latin typeface="Cambria Math" panose="02040503050406030204" pitchFamily="18" charset="0"/>
                              <a:cs typeface="Times New Roman" pitchFamily="18" charset="0"/>
                            </a:rPr>
                          </m:ctrlPr>
                        </m:sSupPr>
                        <m:e>
                          <m:r>
                            <a:rPr lang="en-US" b="0" i="1" smtClean="0">
                              <a:solidFill>
                                <a:srgbClr val="FF0000"/>
                              </a:solidFill>
                              <a:latin typeface="Cambria Math"/>
                              <a:cs typeface="Times New Roman" pitchFamily="18" charset="0"/>
                            </a:rPr>
                            <m:t>(1+</m:t>
                          </m:r>
                          <m:r>
                            <a:rPr lang="en-US" b="0" i="1" smtClean="0">
                              <a:solidFill>
                                <a:srgbClr val="FF0000"/>
                              </a:solidFill>
                              <a:latin typeface="Cambria Math"/>
                              <a:cs typeface="Times New Roman" pitchFamily="18" charset="0"/>
                            </a:rPr>
                            <m:t>𝑟</m:t>
                          </m:r>
                          <m:r>
                            <a:rPr lang="en-US" b="0" i="1" smtClean="0">
                              <a:solidFill>
                                <a:srgbClr val="FF0000"/>
                              </a:solidFill>
                              <a:latin typeface="Cambria Math"/>
                              <a:cs typeface="Times New Roman" pitchFamily="18" charset="0"/>
                            </a:rPr>
                            <m:t>)</m:t>
                          </m:r>
                        </m:e>
                        <m:sup>
                          <m:r>
                            <a:rPr lang="en-US" b="0" i="1" smtClean="0">
                              <a:solidFill>
                                <a:srgbClr val="FF0000"/>
                              </a:solidFill>
                              <a:latin typeface="Cambria Math"/>
                              <a:cs typeface="Times New Roman" pitchFamily="18" charset="0"/>
                            </a:rPr>
                            <m:t>𝑛</m:t>
                          </m:r>
                        </m:sup>
                      </m:sSup>
                    </m:oMath>
                  </m:oMathPara>
                </a14:m>
                <a:endParaRPr lang="en-US" dirty="0" smtClean="0">
                  <a:solidFill>
                    <a:srgbClr val="0070C0"/>
                  </a:solidFill>
                  <a:latin typeface="Times New Roman" pitchFamily="18" charset="0"/>
                  <a:cs typeface="Times New Roman" pitchFamily="18" charset="0"/>
                </a:endParaRPr>
              </a:p>
              <a:p>
                <a:pPr marL="0" indent="0">
                  <a:buNone/>
                </a:pPr>
                <a:r>
                  <a:rPr lang="ru-RU" b="1" dirty="0">
                    <a:solidFill>
                      <a:srgbClr val="FF0000"/>
                    </a:solidFill>
                    <a:latin typeface="Times New Roman" panose="02020603050405020304" pitchFamily="18" charset="0"/>
                    <a:cs typeface="Times New Roman" panose="02020603050405020304" pitchFamily="18" charset="0"/>
                  </a:rPr>
                  <a:t>Д</a:t>
                </a:r>
                <a:r>
                  <a:rPr lang="ru-RU" b="1" dirty="0" smtClean="0">
                    <a:solidFill>
                      <a:srgbClr val="FF0000"/>
                    </a:solidFill>
                    <a:latin typeface="Times New Roman" panose="02020603050405020304" pitchFamily="18" charset="0"/>
                    <a:cs typeface="Times New Roman" panose="02020603050405020304" pitchFamily="18" charset="0"/>
                  </a:rPr>
                  <a:t>исконттау</a:t>
                </a:r>
                <a:r>
                  <a:rPr lang="ru-RU" b="1" dirty="0">
                    <a:solidFill>
                      <a:srgbClr val="FF0000"/>
                    </a:solidFill>
                    <a:latin typeface="Times New Roman" panose="02020603050405020304" pitchFamily="18" charset="0"/>
                    <a:cs typeface="Times New Roman" panose="02020603050405020304" pitchFamily="18" charset="0"/>
                  </a:rPr>
                  <a:t> </a:t>
                </a:r>
                <a:r>
                  <a:rPr lang="ru-RU" b="1" dirty="0" smtClean="0">
                    <a:solidFill>
                      <a:srgbClr val="FF0000"/>
                    </a:solidFill>
                    <a:latin typeface="Times New Roman" panose="02020603050405020304" pitchFamily="18" charset="0"/>
                    <a:cs typeface="Times New Roman" panose="02020603050405020304" pitchFamily="18" charset="0"/>
                  </a:rPr>
                  <a:t>коэффициент</a:t>
                </a:r>
                <a:r>
                  <a:rPr lang="kk-KZ" b="1" dirty="0" smtClean="0">
                    <a:solidFill>
                      <a:srgbClr val="FF0000"/>
                    </a:solidFill>
                    <a:latin typeface="Times New Roman" panose="02020603050405020304" pitchFamily="18" charset="0"/>
                    <a:cs typeface="Times New Roman" panose="02020603050405020304" pitchFamily="18" charset="0"/>
                  </a:rPr>
                  <a:t>і</a:t>
                </a:r>
                <a:r>
                  <a:rPr lang="ru-RU" dirty="0" smtClean="0">
                    <a:solidFill>
                      <a:srgbClr val="0070C0"/>
                    </a:solidFill>
                    <a:latin typeface="Times New Roman" panose="02020603050405020304" pitchFamily="18" charset="0"/>
                    <a:cs typeface="Times New Roman" panose="02020603050405020304" pitchFamily="18" charset="0"/>
                  </a:rPr>
                  <a:t>— </a:t>
                </a:r>
                <a:r>
                  <a:rPr lang="ru-RU" dirty="0" err="1" smtClean="0">
                    <a:solidFill>
                      <a:srgbClr val="0070C0"/>
                    </a:solidFill>
                    <a:latin typeface="Times New Roman" panose="02020603050405020304" pitchFamily="18" charset="0"/>
                    <a:cs typeface="Times New Roman" panose="02020603050405020304" pitchFamily="18" charset="0"/>
                  </a:rPr>
                  <a:t>болашақтағы</a:t>
                </a:r>
                <a:r>
                  <a:rPr lang="ru-RU" dirty="0" smtClean="0">
                    <a:solidFill>
                      <a:srgbClr val="0070C0"/>
                    </a:solidFill>
                    <a:latin typeface="Times New Roman" panose="02020603050405020304" pitchFamily="18" charset="0"/>
                    <a:cs typeface="Times New Roman" panose="02020603050405020304" pitchFamily="18" charset="0"/>
                  </a:rPr>
                  <a:t> </a:t>
                </a:r>
                <a:r>
                  <a:rPr lang="ru-RU" dirty="0" err="1" smtClean="0">
                    <a:solidFill>
                      <a:srgbClr val="0070C0"/>
                    </a:solidFill>
                    <a:latin typeface="Times New Roman" panose="02020603050405020304" pitchFamily="18" charset="0"/>
                    <a:cs typeface="Times New Roman" panose="02020603050405020304" pitchFamily="18" charset="0"/>
                  </a:rPr>
                  <a:t>әрбір</a:t>
                </a:r>
                <a:r>
                  <a:rPr lang="ru-RU" dirty="0" smtClean="0">
                    <a:solidFill>
                      <a:srgbClr val="0070C0"/>
                    </a:solidFill>
                    <a:latin typeface="Times New Roman" panose="02020603050405020304" pitchFamily="18" charset="0"/>
                    <a:cs typeface="Times New Roman" panose="02020603050405020304" pitchFamily="18" charset="0"/>
                  </a:rPr>
                  <a:t> </a:t>
                </a:r>
                <a:r>
                  <a:rPr lang="ru-RU" dirty="0" err="1" smtClean="0">
                    <a:solidFill>
                      <a:srgbClr val="0070C0"/>
                    </a:solidFill>
                    <a:latin typeface="Times New Roman" panose="02020603050405020304" pitchFamily="18" charset="0"/>
                    <a:cs typeface="Times New Roman" panose="02020603050405020304" pitchFamily="18" charset="0"/>
                  </a:rPr>
                  <a:t>кезеңдегі</a:t>
                </a:r>
                <a:r>
                  <a:rPr lang="ru-RU" dirty="0" smtClean="0">
                    <a:solidFill>
                      <a:srgbClr val="0070C0"/>
                    </a:solidFill>
                    <a:latin typeface="Times New Roman" panose="02020603050405020304" pitchFamily="18" charset="0"/>
                    <a:cs typeface="Times New Roman" panose="02020603050405020304" pitchFamily="18" charset="0"/>
                  </a:rPr>
                  <a:t> </a:t>
                </a:r>
                <a:r>
                  <a:rPr lang="ru-RU" dirty="0" err="1" smtClean="0">
                    <a:solidFill>
                      <a:srgbClr val="0070C0"/>
                    </a:solidFill>
                    <a:latin typeface="Times New Roman" panose="02020603050405020304" pitchFamily="18" charset="0"/>
                    <a:cs typeface="Times New Roman" panose="02020603050405020304" pitchFamily="18" charset="0"/>
                  </a:rPr>
                  <a:t>ақша</a:t>
                </a:r>
                <a:r>
                  <a:rPr lang="ru-RU" dirty="0" smtClean="0">
                    <a:solidFill>
                      <a:srgbClr val="0070C0"/>
                    </a:solidFill>
                    <a:latin typeface="Times New Roman" panose="02020603050405020304" pitchFamily="18" charset="0"/>
                    <a:cs typeface="Times New Roman" panose="02020603050405020304" pitchFamily="18" charset="0"/>
                  </a:rPr>
                  <a:t> </a:t>
                </a:r>
                <a:r>
                  <a:rPr lang="ru-RU" dirty="0" err="1" smtClean="0">
                    <a:solidFill>
                      <a:srgbClr val="0070C0"/>
                    </a:solidFill>
                    <a:latin typeface="Times New Roman" panose="02020603050405020304" pitchFamily="18" charset="0"/>
                    <a:cs typeface="Times New Roman" panose="02020603050405020304" pitchFamily="18" charset="0"/>
                  </a:rPr>
                  <a:t>ағымдарын</a:t>
                </a:r>
                <a:r>
                  <a:rPr lang="ru-RU" dirty="0" smtClean="0">
                    <a:solidFill>
                      <a:srgbClr val="0070C0"/>
                    </a:solidFill>
                    <a:latin typeface="Times New Roman" panose="02020603050405020304" pitchFamily="18" charset="0"/>
                    <a:cs typeface="Times New Roman" panose="02020603050405020304" pitchFamily="18" charset="0"/>
                  </a:rPr>
                  <a:t> </a:t>
                </a:r>
                <a:r>
                  <a:rPr lang="ru-RU" dirty="0" err="1" smtClean="0">
                    <a:solidFill>
                      <a:srgbClr val="0070C0"/>
                    </a:solidFill>
                    <a:latin typeface="Times New Roman" panose="02020603050405020304" pitchFamily="18" charset="0"/>
                    <a:cs typeface="Times New Roman" panose="02020603050405020304" pitchFamily="18" charset="0"/>
                  </a:rPr>
                  <a:t>бүгінгі</a:t>
                </a:r>
                <a:r>
                  <a:rPr lang="ru-RU" dirty="0" smtClean="0">
                    <a:solidFill>
                      <a:srgbClr val="0070C0"/>
                    </a:solidFill>
                    <a:latin typeface="Times New Roman" panose="02020603050405020304" pitchFamily="18" charset="0"/>
                    <a:cs typeface="Times New Roman" panose="02020603050405020304" pitchFamily="18" charset="0"/>
                  </a:rPr>
                  <a:t> </a:t>
                </a:r>
                <a:r>
                  <a:rPr lang="ru-RU" dirty="0" err="1" smtClean="0">
                    <a:solidFill>
                      <a:srgbClr val="0070C0"/>
                    </a:solidFill>
                    <a:latin typeface="Times New Roman" panose="02020603050405020304" pitchFamily="18" charset="0"/>
                    <a:cs typeface="Times New Roman" panose="02020603050405020304" pitchFamily="18" charset="0"/>
                  </a:rPr>
                  <a:t>күнге</a:t>
                </a:r>
                <a:r>
                  <a:rPr lang="ru-RU" dirty="0" smtClean="0">
                    <a:solidFill>
                      <a:srgbClr val="0070C0"/>
                    </a:solidFill>
                    <a:latin typeface="Times New Roman" panose="02020603050405020304" pitchFamily="18" charset="0"/>
                    <a:cs typeface="Times New Roman" panose="02020603050405020304" pitchFamily="18" charset="0"/>
                  </a:rPr>
                  <a:t> </a:t>
                </a:r>
                <a:r>
                  <a:rPr lang="ru-RU" dirty="0" err="1" smtClean="0">
                    <a:solidFill>
                      <a:srgbClr val="0070C0"/>
                    </a:solidFill>
                    <a:latin typeface="Times New Roman" panose="02020603050405020304" pitchFamily="18" charset="0"/>
                    <a:cs typeface="Times New Roman" panose="02020603050405020304" pitchFamily="18" charset="0"/>
                  </a:rPr>
                  <a:t>келтіру</a:t>
                </a:r>
                <a:r>
                  <a:rPr lang="ru-RU" dirty="0" smtClean="0">
                    <a:solidFill>
                      <a:srgbClr val="0070C0"/>
                    </a:solidFill>
                    <a:latin typeface="Times New Roman" panose="02020603050405020304" pitchFamily="18" charset="0"/>
                    <a:cs typeface="Times New Roman" panose="02020603050405020304" pitchFamily="18" charset="0"/>
                  </a:rPr>
                  <a:t> </a:t>
                </a:r>
                <a:r>
                  <a:rPr lang="ru-RU" dirty="0" err="1" smtClean="0">
                    <a:solidFill>
                      <a:srgbClr val="0070C0"/>
                    </a:solidFill>
                    <a:latin typeface="Times New Roman" panose="02020603050405020304" pitchFamily="18" charset="0"/>
                    <a:cs typeface="Times New Roman" panose="02020603050405020304" pitchFamily="18" charset="0"/>
                  </a:rPr>
                  <a:t>үшін</a:t>
                </a:r>
                <a:r>
                  <a:rPr lang="ru-RU" dirty="0" smtClean="0">
                    <a:solidFill>
                      <a:srgbClr val="0070C0"/>
                    </a:solidFill>
                    <a:latin typeface="Times New Roman" panose="02020603050405020304" pitchFamily="18" charset="0"/>
                    <a:cs typeface="Times New Roman" panose="02020603050405020304" pitchFamily="18" charset="0"/>
                  </a:rPr>
                  <a:t> </a:t>
                </a:r>
                <a:r>
                  <a:rPr lang="ru-RU" dirty="0" err="1" smtClean="0">
                    <a:solidFill>
                      <a:srgbClr val="0070C0"/>
                    </a:solidFill>
                    <a:latin typeface="Times New Roman" panose="02020603050405020304" pitchFamily="18" charset="0"/>
                    <a:cs typeface="Times New Roman" panose="02020603050405020304" pitchFamily="18" charset="0"/>
                  </a:rPr>
                  <a:t>пайдаланылады</a:t>
                </a:r>
                <a:r>
                  <a:rPr lang="ru-RU" dirty="0" smtClean="0">
                    <a:solidFill>
                      <a:srgbClr val="0070C0"/>
                    </a:solidFill>
                    <a:latin typeface="Times New Roman" panose="02020603050405020304" pitchFamily="18" charset="0"/>
                    <a:cs typeface="Times New Roman" panose="02020603050405020304" pitchFamily="18" charset="0"/>
                  </a:rPr>
                  <a:t>.</a:t>
                </a:r>
                <a:endParaRPr lang="kk-KZ" dirty="0" smtClean="0">
                  <a:solidFill>
                    <a:srgbClr val="0070C0"/>
                  </a:solidFill>
                  <a:latin typeface="Times New Roman" pitchFamily="18" charset="0"/>
                  <a:cs typeface="Times New Roman" pitchFamily="18" charset="0"/>
                </a:endParaRPr>
              </a:p>
              <a:p>
                <a:endParaRPr lang="ru-RU" dirty="0">
                  <a:solidFill>
                    <a:srgbClr val="0070C0"/>
                  </a:solidFill>
                  <a:latin typeface="Times New Roman" pitchFamily="18" charset="0"/>
                  <a:cs typeface="Times New Roman" pitchFamily="18" charset="0"/>
                </a:endParaRPr>
              </a:p>
            </p:txBody>
          </p:sp>
        </mc:Choice>
        <mc:Fallback>
          <p:sp>
            <p:nvSpPr>
              <p:cNvPr id="3" name="Объект 2"/>
              <p:cNvSpPr>
                <a:spLocks noGrp="1" noRot="1" noChangeAspect="1" noMove="1" noResize="1" noEditPoints="1" noAdjustHandles="1" noChangeArrowheads="1" noChangeShapeType="1" noTextEdit="1"/>
              </p:cNvSpPr>
              <p:nvPr>
                <p:ph idx="1"/>
              </p:nvPr>
            </p:nvSpPr>
            <p:spPr>
              <a:xfrm>
                <a:off x="467544" y="548680"/>
                <a:ext cx="8229600" cy="5649491"/>
              </a:xfrm>
              <a:blipFill>
                <a:blip r:embed="rId2"/>
                <a:stretch>
                  <a:fillRect l="-1778" t="-2157"/>
                </a:stretch>
              </a:blipFill>
            </p:spPr>
            <p:txBody>
              <a:bodyPr/>
              <a:lstStyle/>
              <a:p>
                <a:r>
                  <a:rPr lang="ru-RU">
                    <a:noFill/>
                  </a:rPr>
                  <a:t> </a:t>
                </a:r>
              </a:p>
            </p:txBody>
          </p:sp>
        </mc:Fallback>
      </mc:AlternateContent>
    </p:spTree>
    <p:extLst>
      <p:ext uri="{BB962C8B-B14F-4D97-AF65-F5344CB8AC3E}">
        <p14:creationId xmlns:p14="http://schemas.microsoft.com/office/powerpoint/2010/main" val="14423053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40432" y="188640"/>
            <a:ext cx="8229600" cy="1296144"/>
          </a:xfrm>
        </p:spPr>
        <p:txBody>
          <a:bodyPr>
            <a:noAutofit/>
          </a:bodyPr>
          <a:lstStyle/>
          <a:p>
            <a:r>
              <a:rPr lang="ru-RU" sz="2400" b="1" dirty="0">
                <a:solidFill>
                  <a:srgbClr val="FF0000"/>
                </a:solidFill>
              </a:rPr>
              <a:t/>
            </a:r>
            <a:br>
              <a:rPr lang="ru-RU" sz="2400" b="1" dirty="0">
                <a:solidFill>
                  <a:srgbClr val="FF0000"/>
                </a:solidFill>
              </a:rPr>
            </a:br>
            <a:r>
              <a:rPr lang="ru-RU" sz="3200" b="1" dirty="0">
                <a:solidFill>
                  <a:srgbClr val="FF0000"/>
                </a:solidFill>
                <a:latin typeface="Times New Roman" panose="02020603050405020304" pitchFamily="18" charset="0"/>
                <a:cs typeface="Times New Roman" panose="02020603050405020304" pitchFamily="18" charset="0"/>
              </a:rPr>
              <a:t>Таза </a:t>
            </a:r>
            <a:r>
              <a:rPr lang="ru-RU" sz="3200" b="1" dirty="0" err="1">
                <a:solidFill>
                  <a:srgbClr val="FF0000"/>
                </a:solidFill>
                <a:latin typeface="Times New Roman" panose="02020603050405020304" pitchFamily="18" charset="0"/>
                <a:cs typeface="Times New Roman" panose="02020603050405020304" pitchFamily="18" charset="0"/>
              </a:rPr>
              <a:t>ағымдағы</a:t>
            </a:r>
            <a:r>
              <a:rPr lang="ru-RU" sz="3200" b="1" dirty="0">
                <a:solidFill>
                  <a:srgbClr val="FF0000"/>
                </a:solidFill>
                <a:latin typeface="Times New Roman" panose="02020603050405020304" pitchFamily="18" charset="0"/>
                <a:cs typeface="Times New Roman" panose="02020603050405020304" pitchFamily="18" charset="0"/>
              </a:rPr>
              <a:t> </a:t>
            </a:r>
            <a:r>
              <a:rPr lang="ru-RU" sz="3200" b="1" dirty="0" err="1">
                <a:solidFill>
                  <a:srgbClr val="FF0000"/>
                </a:solidFill>
                <a:latin typeface="Times New Roman" panose="02020603050405020304" pitchFamily="18" charset="0"/>
                <a:cs typeface="Times New Roman" panose="02020603050405020304" pitchFamily="18" charset="0"/>
              </a:rPr>
              <a:t>құны</a:t>
            </a:r>
            <a:r>
              <a:rPr lang="ru-RU" sz="3200" b="1" dirty="0">
                <a:solidFill>
                  <a:srgbClr val="FF0000"/>
                </a:solidFill>
                <a:latin typeface="Times New Roman" panose="02020603050405020304" pitchFamily="18" charset="0"/>
                <a:cs typeface="Times New Roman" panose="02020603050405020304" pitchFamily="18" charset="0"/>
              </a:rPr>
              <a:t> (</a:t>
            </a:r>
            <a:r>
              <a:rPr lang="en-US" sz="3200" b="1" dirty="0">
                <a:solidFill>
                  <a:srgbClr val="FF0000"/>
                </a:solidFill>
                <a:latin typeface="Times New Roman" panose="02020603050405020304" pitchFamily="18" charset="0"/>
                <a:cs typeface="Times New Roman" panose="02020603050405020304" pitchFamily="18" charset="0"/>
              </a:rPr>
              <a:t>NPV</a:t>
            </a:r>
            <a:r>
              <a:rPr lang="en-US" sz="3200" b="1" dirty="0" smtClean="0">
                <a:solidFill>
                  <a:srgbClr val="FF0000"/>
                </a:solidFill>
                <a:latin typeface="Times New Roman" panose="02020603050405020304" pitchFamily="18" charset="0"/>
                <a:cs typeface="Times New Roman" panose="02020603050405020304" pitchFamily="18" charset="0"/>
              </a:rPr>
              <a:t>)</a:t>
            </a:r>
            <a:r>
              <a:rPr lang="kk-KZ" sz="3200" b="1" dirty="0" smtClean="0">
                <a:solidFill>
                  <a:srgbClr val="FF0000"/>
                </a:solidFill>
                <a:latin typeface="Times New Roman" panose="02020603050405020304" pitchFamily="18" charset="0"/>
                <a:cs typeface="Times New Roman" panose="02020603050405020304" pitchFamily="18" charset="0"/>
              </a:rPr>
              <a:t/>
            </a:r>
            <a:br>
              <a:rPr lang="kk-KZ" sz="3200" b="1" dirty="0" smtClean="0">
                <a:solidFill>
                  <a:srgbClr val="FF0000"/>
                </a:solidFill>
                <a:latin typeface="Times New Roman" panose="02020603050405020304" pitchFamily="18" charset="0"/>
                <a:cs typeface="Times New Roman" panose="02020603050405020304" pitchFamily="18" charset="0"/>
              </a:rPr>
            </a:br>
            <a:r>
              <a:rPr lang="en-US" sz="3200" b="1" dirty="0">
                <a:solidFill>
                  <a:srgbClr val="FF0000"/>
                </a:solidFill>
                <a:latin typeface="Times New Roman" panose="02020603050405020304" pitchFamily="18" charset="0"/>
                <a:cs typeface="Times New Roman" panose="02020603050405020304" pitchFamily="18" charset="0"/>
              </a:rPr>
              <a:t>Net Present Value (NPV</a:t>
            </a:r>
            <a:r>
              <a:rPr lang="en-US" sz="3200" b="1" dirty="0" smtClean="0">
                <a:solidFill>
                  <a:srgbClr val="FF0000"/>
                </a:solidFill>
                <a:latin typeface="Times New Roman" panose="02020603050405020304" pitchFamily="18" charset="0"/>
                <a:cs typeface="Times New Roman" panose="02020603050405020304" pitchFamily="18" charset="0"/>
              </a:rPr>
              <a:t>)</a:t>
            </a:r>
            <a:r>
              <a:rPr lang="kk-KZ" sz="3200" b="1" dirty="0" smtClean="0">
                <a:solidFill>
                  <a:srgbClr val="FF0000"/>
                </a:solidFill>
                <a:latin typeface="Times New Roman" panose="02020603050405020304" pitchFamily="18" charset="0"/>
                <a:cs typeface="Times New Roman" panose="02020603050405020304" pitchFamily="18" charset="0"/>
              </a:rPr>
              <a:t>	</a:t>
            </a:r>
            <a:endParaRPr lang="ru-RU" sz="3200" b="1" dirty="0">
              <a:solidFill>
                <a:srgbClr val="FF0000"/>
              </a:solidFill>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Объект 2"/>
              <p:cNvSpPr>
                <a:spLocks noGrp="1"/>
              </p:cNvSpPr>
              <p:nvPr>
                <p:ph idx="1"/>
              </p:nvPr>
            </p:nvSpPr>
            <p:spPr>
              <a:xfrm>
                <a:off x="440432" y="836712"/>
                <a:ext cx="8229600" cy="5145435"/>
              </a:xfrm>
            </p:spPr>
            <p:txBody>
              <a:bodyPr>
                <a:normAutofit/>
              </a:bodyPr>
              <a:lstStyle/>
              <a:p>
                <a:endParaRPr lang="kk-KZ" sz="4800" b="0" i="1" dirty="0" smtClean="0">
                  <a:solidFill>
                    <a:srgbClr val="FF0000"/>
                  </a:solidFill>
                  <a:latin typeface="Cambria Math"/>
                </a:endParaRPr>
              </a:p>
              <a:p>
                <a14:m>
                  <m:oMath xmlns:m="http://schemas.openxmlformats.org/officeDocument/2006/math">
                    <m:r>
                      <a:rPr lang="en-US" sz="4800" b="0" i="1" smtClean="0">
                        <a:solidFill>
                          <a:srgbClr val="FF0000"/>
                        </a:solidFill>
                        <a:latin typeface="Cambria Math"/>
                      </a:rPr>
                      <m:t>𝑁𝑃𝑉</m:t>
                    </m:r>
                    <m:r>
                      <a:rPr lang="en-US" sz="4800" b="0" i="1" smtClean="0">
                        <a:solidFill>
                          <a:srgbClr val="FF0000"/>
                        </a:solidFill>
                        <a:latin typeface="Cambria Math"/>
                      </a:rPr>
                      <m:t>=−</m:t>
                    </m:r>
                    <m:r>
                      <a:rPr lang="en-US" sz="4800" b="0" i="1" smtClean="0">
                        <a:solidFill>
                          <a:srgbClr val="FF0000"/>
                        </a:solidFill>
                        <a:latin typeface="Cambria Math"/>
                      </a:rPr>
                      <m:t>𝐼𝐶</m:t>
                    </m:r>
                    <m:r>
                      <a:rPr lang="en-US" sz="4800" b="0" i="1" smtClean="0">
                        <a:solidFill>
                          <a:srgbClr val="FF0000"/>
                        </a:solidFill>
                        <a:latin typeface="Cambria Math"/>
                      </a:rPr>
                      <m:t>+</m:t>
                    </m:r>
                    <m:nary>
                      <m:naryPr>
                        <m:chr m:val="∑"/>
                        <m:ctrlPr>
                          <a:rPr lang="en-US" sz="4800" b="0" i="1" smtClean="0">
                            <a:solidFill>
                              <a:srgbClr val="FF0000"/>
                            </a:solidFill>
                            <a:latin typeface="Cambria Math" panose="02040503050406030204" pitchFamily="18" charset="0"/>
                          </a:rPr>
                        </m:ctrlPr>
                      </m:naryPr>
                      <m:sub>
                        <m:r>
                          <m:rPr>
                            <m:brk m:alnAt="23"/>
                          </m:rPr>
                          <a:rPr lang="en-US" sz="4800" b="0" i="1" smtClean="0">
                            <a:solidFill>
                              <a:srgbClr val="FF0000"/>
                            </a:solidFill>
                            <a:latin typeface="Cambria Math"/>
                          </a:rPr>
                          <m:t>𝑡</m:t>
                        </m:r>
                        <m:r>
                          <a:rPr lang="en-US" sz="4800" b="0" i="1" smtClean="0">
                            <a:solidFill>
                              <a:srgbClr val="FF0000"/>
                            </a:solidFill>
                            <a:latin typeface="Cambria Math"/>
                          </a:rPr>
                          <m:t>=1</m:t>
                        </m:r>
                      </m:sub>
                      <m:sup>
                        <m:r>
                          <a:rPr lang="en-US" sz="4800" b="0" i="1" smtClean="0">
                            <a:solidFill>
                              <a:srgbClr val="FF0000"/>
                            </a:solidFill>
                            <a:latin typeface="Cambria Math"/>
                          </a:rPr>
                          <m:t>𝑁</m:t>
                        </m:r>
                      </m:sup>
                      <m:e>
                        <m:f>
                          <m:fPr>
                            <m:ctrlPr>
                              <a:rPr lang="en-US" sz="4800" b="0" i="1" smtClean="0">
                                <a:solidFill>
                                  <a:srgbClr val="FF0000"/>
                                </a:solidFill>
                                <a:latin typeface="Cambria Math" panose="02040503050406030204" pitchFamily="18" charset="0"/>
                              </a:rPr>
                            </m:ctrlPr>
                          </m:fPr>
                          <m:num>
                            <m:sSub>
                              <m:sSubPr>
                                <m:ctrlPr>
                                  <a:rPr lang="en-US" sz="4800" b="0" i="1" smtClean="0">
                                    <a:solidFill>
                                      <a:srgbClr val="FF0000"/>
                                    </a:solidFill>
                                    <a:latin typeface="Cambria Math" panose="02040503050406030204" pitchFamily="18" charset="0"/>
                                  </a:rPr>
                                </m:ctrlPr>
                              </m:sSubPr>
                              <m:e>
                                <m:r>
                                  <a:rPr lang="en-US" sz="4800" b="0" i="1" smtClean="0">
                                    <a:solidFill>
                                      <a:srgbClr val="FF0000"/>
                                    </a:solidFill>
                                    <a:latin typeface="Cambria Math"/>
                                  </a:rPr>
                                  <m:t>𝐶𝐹</m:t>
                                </m:r>
                              </m:e>
                              <m:sub>
                                <m:r>
                                  <a:rPr lang="en-US" sz="4800" b="0" i="1" smtClean="0">
                                    <a:solidFill>
                                      <a:srgbClr val="FF0000"/>
                                    </a:solidFill>
                                    <a:latin typeface="Cambria Math"/>
                                  </a:rPr>
                                  <m:t>𝑡</m:t>
                                </m:r>
                              </m:sub>
                            </m:sSub>
                          </m:num>
                          <m:den>
                            <m:sSup>
                              <m:sSupPr>
                                <m:ctrlPr>
                                  <a:rPr lang="en-US" sz="4800" b="0" i="1" smtClean="0">
                                    <a:solidFill>
                                      <a:srgbClr val="FF0000"/>
                                    </a:solidFill>
                                    <a:latin typeface="Cambria Math" panose="02040503050406030204" pitchFamily="18" charset="0"/>
                                  </a:rPr>
                                </m:ctrlPr>
                              </m:sSupPr>
                              <m:e>
                                <m:r>
                                  <a:rPr lang="en-US" sz="4800" b="0" i="1" smtClean="0">
                                    <a:solidFill>
                                      <a:srgbClr val="FF0000"/>
                                    </a:solidFill>
                                    <a:latin typeface="Cambria Math"/>
                                  </a:rPr>
                                  <m:t>(1+</m:t>
                                </m:r>
                                <m:r>
                                  <a:rPr lang="en-US" sz="4800" b="0" i="1" smtClean="0">
                                    <a:solidFill>
                                      <a:srgbClr val="FF0000"/>
                                    </a:solidFill>
                                    <a:latin typeface="Cambria Math"/>
                                  </a:rPr>
                                  <m:t>𝑖</m:t>
                                </m:r>
                                <m:r>
                                  <a:rPr lang="en-US" sz="4800" b="0" i="1" smtClean="0">
                                    <a:solidFill>
                                      <a:srgbClr val="FF0000"/>
                                    </a:solidFill>
                                    <a:latin typeface="Cambria Math"/>
                                  </a:rPr>
                                  <m:t>)</m:t>
                                </m:r>
                              </m:e>
                              <m:sup>
                                <m:r>
                                  <a:rPr lang="en-US" sz="4800" b="0" i="1" smtClean="0">
                                    <a:solidFill>
                                      <a:srgbClr val="FF0000"/>
                                    </a:solidFill>
                                    <a:latin typeface="Cambria Math"/>
                                  </a:rPr>
                                  <m:t>𝑛</m:t>
                                </m:r>
                              </m:sup>
                            </m:sSup>
                          </m:den>
                        </m:f>
                      </m:e>
                    </m:nary>
                  </m:oMath>
                </a14:m>
                <a:endParaRPr lang="ru-RU" sz="4800" dirty="0" smtClean="0"/>
              </a:p>
              <a:p>
                <a:r>
                  <a:rPr lang="kk-KZ" sz="1800" dirty="0" smtClean="0">
                    <a:latin typeface="Times New Roman" panose="02020603050405020304" pitchFamily="18" charset="0"/>
                    <a:cs typeface="Times New Roman" panose="02020603050405020304" pitchFamily="18" charset="0"/>
                  </a:rPr>
                  <a:t>Инвестициялық жобаның </a:t>
                </a:r>
                <a:r>
                  <a:rPr lang="en-US" sz="1800" dirty="0" smtClean="0">
                    <a:latin typeface="Times New Roman" panose="02020603050405020304" pitchFamily="18" charset="0"/>
                    <a:cs typeface="Times New Roman" panose="02020603050405020304" pitchFamily="18" charset="0"/>
                  </a:rPr>
                  <a:t> </a:t>
                </a:r>
                <a:r>
                  <a:rPr lang="kk-KZ" sz="1800" dirty="0" smtClean="0">
                    <a:latin typeface="Times New Roman" panose="02020603050405020304" pitchFamily="18" charset="0"/>
                    <a:cs typeface="Times New Roman" panose="02020603050405020304" pitchFamily="18" charset="0"/>
                  </a:rPr>
                  <a:t>таза ақша ағымдарының келтірілген құнынан инвестицияны іске асыру үшін салынған бастапқы инвестицияны алып тастағанға тең</a:t>
                </a:r>
              </a:p>
              <a:p>
                <a:r>
                  <a:rPr lang="en-US" sz="1800" dirty="0" smtClean="0">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rPr>
                  <a:t>NPV &gt; </a:t>
                </a:r>
                <a:r>
                  <a:rPr lang="en-US" sz="1800" dirty="0" smtClean="0">
                    <a:latin typeface="Times New Roman" panose="02020603050405020304" pitchFamily="18" charset="0"/>
                    <a:cs typeface="Times New Roman" panose="02020603050405020304" pitchFamily="18" charset="0"/>
                  </a:rPr>
                  <a:t>0</a:t>
                </a:r>
                <a:r>
                  <a:rPr lang="kk-KZ" sz="1800" dirty="0" smtClean="0">
                    <a:latin typeface="Times New Roman" panose="02020603050405020304" pitchFamily="18" charset="0"/>
                    <a:cs typeface="Times New Roman" panose="02020603050405020304" pitchFamily="18" charset="0"/>
                  </a:rPr>
                  <a:t> Жоба тартымды</a:t>
                </a:r>
                <a:endParaRPr lang="ru-RU" sz="1800" dirty="0">
                  <a:latin typeface="Times New Roman" panose="02020603050405020304" pitchFamily="18" charset="0"/>
                  <a:cs typeface="Times New Roman" panose="02020603050405020304" pitchFamily="18" charset="0"/>
                </a:endParaRPr>
              </a:p>
            </p:txBody>
          </p:sp>
        </mc:Choice>
        <mc:Fallback xmlns="">
          <p:sp>
            <p:nvSpPr>
              <p:cNvPr id="3" name="Объект 2"/>
              <p:cNvSpPr>
                <a:spLocks noGrp="1" noRot="1" noChangeAspect="1" noMove="1" noResize="1" noEditPoints="1" noAdjustHandles="1" noChangeArrowheads="1" noChangeShapeType="1" noTextEdit="1"/>
              </p:cNvSpPr>
              <p:nvPr>
                <p:ph idx="1"/>
              </p:nvPr>
            </p:nvSpPr>
            <p:spPr>
              <a:xfrm>
                <a:off x="440432" y="836712"/>
                <a:ext cx="8229600" cy="5145435"/>
              </a:xfrm>
              <a:blipFill rotWithShape="0">
                <a:blip r:embed="rId2"/>
                <a:stretch>
                  <a:fillRect l="-444"/>
                </a:stretch>
              </a:blipFill>
            </p:spPr>
            <p:txBody>
              <a:bodyPr/>
              <a:lstStyle/>
              <a:p>
                <a:r>
                  <a:rPr lang="ru-RU">
                    <a:noFill/>
                  </a:rPr>
                  <a:t> </a:t>
                </a:r>
              </a:p>
            </p:txBody>
          </p:sp>
        </mc:Fallback>
      </mc:AlternateContent>
      <p:sp>
        <p:nvSpPr>
          <p:cNvPr id="4" name="TextBox 3"/>
          <p:cNvSpPr txBox="1"/>
          <p:nvPr/>
        </p:nvSpPr>
        <p:spPr>
          <a:xfrm>
            <a:off x="647056" y="4429758"/>
            <a:ext cx="8245424" cy="2215991"/>
          </a:xfrm>
          <a:prstGeom prst="rect">
            <a:avLst/>
          </a:prstGeom>
          <a:noFill/>
        </p:spPr>
        <p:txBody>
          <a:bodyPr wrap="square" rtlCol="0">
            <a:spAutoFit/>
          </a:bodyPr>
          <a:lstStyle/>
          <a:p>
            <a:r>
              <a:rPr lang="kk-KZ" sz="2400" dirty="0" smtClean="0">
                <a:solidFill>
                  <a:srgbClr val="0070C0"/>
                </a:solidFill>
                <a:latin typeface="Times New Roman" panose="02020603050405020304" pitchFamily="18" charset="0"/>
                <a:cs typeface="Times New Roman" panose="02020603050405020304" pitchFamily="18" charset="0"/>
              </a:rPr>
              <a:t>Мұндағы, </a:t>
            </a:r>
          </a:p>
          <a:p>
            <a:r>
              <a:rPr lang="en-US" sz="2400" b="1" dirty="0" err="1" smtClean="0">
                <a:solidFill>
                  <a:srgbClr val="0070C0"/>
                </a:solidFill>
                <a:latin typeface="Times New Roman" panose="02020603050405020304" pitchFamily="18" charset="0"/>
                <a:cs typeface="Times New Roman" panose="02020603050405020304" pitchFamily="18" charset="0"/>
              </a:rPr>
              <a:t>CFt</a:t>
            </a:r>
            <a:r>
              <a:rPr lang="kk-KZ" sz="2400" dirty="0" smtClean="0">
                <a:solidFill>
                  <a:srgbClr val="0070C0"/>
                </a:solidFill>
                <a:latin typeface="Times New Roman" panose="02020603050405020304" pitchFamily="18" charset="0"/>
                <a:cs typeface="Times New Roman" panose="02020603050405020304" pitchFamily="18" charset="0"/>
              </a:rPr>
              <a:t> </a:t>
            </a:r>
            <a:r>
              <a:rPr lang="en-US" sz="2400" dirty="0" smtClean="0">
                <a:solidFill>
                  <a:srgbClr val="0070C0"/>
                </a:solidFill>
                <a:latin typeface="Times New Roman" panose="02020603050405020304" pitchFamily="18" charset="0"/>
                <a:cs typeface="Times New Roman" panose="02020603050405020304" pitchFamily="18" charset="0"/>
              </a:rPr>
              <a:t>-</a:t>
            </a:r>
            <a:r>
              <a:rPr lang="ru-RU" sz="2400" dirty="0" err="1" smtClean="0">
                <a:solidFill>
                  <a:srgbClr val="0070C0"/>
                </a:solidFill>
                <a:latin typeface="Times New Roman" panose="02020603050405020304" pitchFamily="18" charset="0"/>
                <a:cs typeface="Times New Roman" panose="02020603050405020304" pitchFamily="18" charset="0"/>
              </a:rPr>
              <a:t>кезең</a:t>
            </a:r>
            <a:r>
              <a:rPr lang="ru-RU" sz="2400" dirty="0" smtClean="0">
                <a:solidFill>
                  <a:srgbClr val="0070C0"/>
                </a:solidFill>
                <a:latin typeface="Times New Roman" panose="02020603050405020304" pitchFamily="18" charset="0"/>
                <a:cs typeface="Times New Roman" panose="02020603050405020304" pitchFamily="18" charset="0"/>
              </a:rPr>
              <a:t> </a:t>
            </a:r>
            <a:r>
              <a:rPr lang="ru-RU" sz="2400" dirty="0" err="1">
                <a:solidFill>
                  <a:srgbClr val="0070C0"/>
                </a:solidFill>
                <a:latin typeface="Times New Roman" panose="02020603050405020304" pitchFamily="18" charset="0"/>
                <a:cs typeface="Times New Roman" panose="02020603050405020304" pitchFamily="18" charset="0"/>
              </a:rPr>
              <a:t>ішіндегі</a:t>
            </a:r>
            <a:r>
              <a:rPr lang="ru-RU" sz="2400" dirty="0">
                <a:solidFill>
                  <a:srgbClr val="0070C0"/>
                </a:solidFill>
                <a:latin typeface="Times New Roman" panose="02020603050405020304" pitchFamily="18" charset="0"/>
                <a:cs typeface="Times New Roman" panose="02020603050405020304" pitchFamily="18" charset="0"/>
              </a:rPr>
              <a:t> таза </a:t>
            </a:r>
            <a:r>
              <a:rPr lang="ru-RU" sz="2400" dirty="0" err="1">
                <a:solidFill>
                  <a:srgbClr val="0070C0"/>
                </a:solidFill>
                <a:latin typeface="Times New Roman" panose="02020603050405020304" pitchFamily="18" charset="0"/>
                <a:cs typeface="Times New Roman" panose="02020603050405020304" pitchFamily="18" charset="0"/>
              </a:rPr>
              <a:t>ақша</a:t>
            </a:r>
            <a:r>
              <a:rPr lang="ru-RU" sz="2400" dirty="0">
                <a:solidFill>
                  <a:srgbClr val="0070C0"/>
                </a:solidFill>
                <a:latin typeface="Times New Roman" panose="02020603050405020304" pitchFamily="18" charset="0"/>
                <a:cs typeface="Times New Roman" panose="02020603050405020304" pitchFamily="18" charset="0"/>
              </a:rPr>
              <a:t> </a:t>
            </a:r>
            <a:r>
              <a:rPr lang="ru-RU" sz="2400" dirty="0" err="1">
                <a:solidFill>
                  <a:srgbClr val="0070C0"/>
                </a:solidFill>
                <a:latin typeface="Times New Roman" panose="02020603050405020304" pitchFamily="18" charset="0"/>
                <a:cs typeface="Times New Roman" panose="02020603050405020304" pitchFamily="18" charset="0"/>
              </a:rPr>
              <a:t>ағыны</a:t>
            </a:r>
            <a:r>
              <a:rPr lang="ru-RU" sz="2400" dirty="0">
                <a:solidFill>
                  <a:srgbClr val="0070C0"/>
                </a:solidFill>
                <a:latin typeface="Times New Roman" panose="02020603050405020304" pitchFamily="18" charset="0"/>
                <a:cs typeface="Times New Roman" panose="02020603050405020304" pitchFamily="18" charset="0"/>
              </a:rPr>
              <a:t> (</a:t>
            </a:r>
            <a:r>
              <a:rPr lang="ru-RU" sz="2400" dirty="0" err="1">
                <a:solidFill>
                  <a:srgbClr val="0070C0"/>
                </a:solidFill>
                <a:latin typeface="Times New Roman" panose="02020603050405020304" pitchFamily="18" charset="0"/>
                <a:cs typeface="Times New Roman" panose="02020603050405020304" pitchFamily="18" charset="0"/>
              </a:rPr>
              <a:t>жыл</a:t>
            </a:r>
            <a:r>
              <a:rPr lang="ru-RU" sz="2400" dirty="0" smtClean="0">
                <a:solidFill>
                  <a:srgbClr val="0070C0"/>
                </a:solidFill>
                <a:latin typeface="Times New Roman" panose="02020603050405020304" pitchFamily="18" charset="0"/>
                <a:cs typeface="Times New Roman" panose="02020603050405020304" pitchFamily="18" charset="0"/>
              </a:rPr>
              <a:t>)</a:t>
            </a:r>
            <a:r>
              <a:rPr lang="en-US" sz="2400" dirty="0">
                <a:solidFill>
                  <a:srgbClr val="0070C0"/>
                </a:solidFill>
                <a:latin typeface="Times New Roman" panose="02020603050405020304" pitchFamily="18" charset="0"/>
                <a:cs typeface="Times New Roman" panose="02020603050405020304" pitchFamily="18" charset="0"/>
              </a:rPr>
              <a:t> t = 1, 2, 3,..., </a:t>
            </a:r>
            <a:r>
              <a:rPr lang="en-US" sz="2400" dirty="0" smtClean="0">
                <a:solidFill>
                  <a:srgbClr val="0070C0"/>
                </a:solidFill>
                <a:latin typeface="Times New Roman" panose="02020603050405020304" pitchFamily="18" charset="0"/>
                <a:cs typeface="Times New Roman" panose="02020603050405020304" pitchFamily="18" charset="0"/>
              </a:rPr>
              <a:t>T</a:t>
            </a:r>
            <a:r>
              <a:rPr lang="ru-RU" sz="2400" dirty="0" smtClean="0">
                <a:solidFill>
                  <a:srgbClr val="0070C0"/>
                </a:solidFill>
                <a:latin typeface="Times New Roman" panose="02020603050405020304" pitchFamily="18" charset="0"/>
                <a:cs typeface="Times New Roman" panose="02020603050405020304" pitchFamily="18" charset="0"/>
              </a:rPr>
              <a:t>;</a:t>
            </a:r>
          </a:p>
          <a:p>
            <a:r>
              <a:rPr lang="en-US" sz="2400" b="1" dirty="0" smtClean="0">
                <a:solidFill>
                  <a:srgbClr val="0070C0"/>
                </a:solidFill>
                <a:latin typeface="Times New Roman" panose="02020603050405020304" pitchFamily="18" charset="0"/>
                <a:cs typeface="Times New Roman" panose="02020603050405020304" pitchFamily="18" charset="0"/>
              </a:rPr>
              <a:t>IC-</a:t>
            </a:r>
            <a:r>
              <a:rPr lang="kk-KZ" sz="2400" b="1" dirty="0" smtClean="0">
                <a:solidFill>
                  <a:srgbClr val="0070C0"/>
                </a:solidFill>
                <a:latin typeface="Times New Roman" panose="02020603050405020304" pitchFamily="18" charset="0"/>
                <a:cs typeface="Times New Roman" panose="02020603050405020304" pitchFamily="18" charset="0"/>
              </a:rPr>
              <a:t> </a:t>
            </a:r>
            <a:r>
              <a:rPr lang="ru-RU" sz="2400" dirty="0" err="1" smtClean="0">
                <a:solidFill>
                  <a:srgbClr val="0070C0"/>
                </a:solidFill>
                <a:latin typeface="Times New Roman" panose="02020603050405020304" pitchFamily="18" charset="0"/>
                <a:cs typeface="Times New Roman" panose="02020603050405020304" pitchFamily="18" charset="0"/>
              </a:rPr>
              <a:t>бастапқы</a:t>
            </a:r>
            <a:r>
              <a:rPr lang="ru-RU" sz="2400" dirty="0" smtClean="0">
                <a:solidFill>
                  <a:srgbClr val="0070C0"/>
                </a:solidFill>
                <a:latin typeface="Times New Roman" panose="02020603050405020304" pitchFamily="18" charset="0"/>
                <a:cs typeface="Times New Roman" panose="02020603050405020304" pitchFamily="18" charset="0"/>
              </a:rPr>
              <a:t> </a:t>
            </a:r>
            <a:r>
              <a:rPr lang="ru-RU" sz="2400" dirty="0" err="1" smtClean="0">
                <a:solidFill>
                  <a:srgbClr val="0070C0"/>
                </a:solidFill>
                <a:latin typeface="Times New Roman" panose="02020603050405020304" pitchFamily="18" charset="0"/>
                <a:cs typeface="Times New Roman" panose="02020603050405020304" pitchFamily="18" charset="0"/>
              </a:rPr>
              <a:t>инвестициялар</a:t>
            </a:r>
            <a:r>
              <a:rPr lang="en-US" sz="2400" dirty="0" smtClean="0">
                <a:solidFill>
                  <a:srgbClr val="0070C0"/>
                </a:solidFill>
                <a:latin typeface="Times New Roman" panose="02020603050405020304" pitchFamily="18" charset="0"/>
                <a:cs typeface="Times New Roman" panose="02020603050405020304" pitchFamily="18" charset="0"/>
              </a:rPr>
              <a:t>;</a:t>
            </a:r>
            <a:endParaRPr lang="kk-KZ" sz="2400" dirty="0" smtClean="0">
              <a:solidFill>
                <a:srgbClr val="0070C0"/>
              </a:solidFill>
              <a:latin typeface="Times New Roman" panose="02020603050405020304" pitchFamily="18" charset="0"/>
              <a:cs typeface="Times New Roman" panose="02020603050405020304" pitchFamily="18" charset="0"/>
            </a:endParaRPr>
          </a:p>
          <a:p>
            <a:r>
              <a:rPr lang="en-US" sz="2400" b="1" dirty="0" smtClean="0">
                <a:solidFill>
                  <a:srgbClr val="0070C0"/>
                </a:solidFill>
                <a:latin typeface="Times New Roman" panose="02020603050405020304" pitchFamily="18" charset="0"/>
                <a:cs typeface="Times New Roman" panose="02020603050405020304" pitchFamily="18" charset="0"/>
              </a:rPr>
              <a:t>i</a:t>
            </a:r>
            <a:r>
              <a:rPr lang="en-US" sz="2400" dirty="0" smtClean="0">
                <a:solidFill>
                  <a:srgbClr val="0070C0"/>
                </a:solidFill>
                <a:latin typeface="Times New Roman" panose="02020603050405020304" pitchFamily="18" charset="0"/>
                <a:cs typeface="Times New Roman" panose="02020603050405020304" pitchFamily="18" charset="0"/>
              </a:rPr>
              <a:t>-</a:t>
            </a:r>
            <a:r>
              <a:rPr lang="ru-RU" sz="2400" dirty="0" err="1" smtClean="0">
                <a:solidFill>
                  <a:srgbClr val="0070C0"/>
                </a:solidFill>
                <a:latin typeface="Times New Roman" panose="02020603050405020304" pitchFamily="18" charset="0"/>
                <a:cs typeface="Times New Roman" panose="02020603050405020304" pitchFamily="18" charset="0"/>
              </a:rPr>
              <a:t>дисконттау</a:t>
            </a:r>
            <a:r>
              <a:rPr lang="ru-RU" sz="2400" dirty="0" smtClean="0">
                <a:solidFill>
                  <a:srgbClr val="0070C0"/>
                </a:solidFill>
                <a:latin typeface="Times New Roman" panose="02020603050405020304" pitchFamily="18" charset="0"/>
                <a:cs typeface="Times New Roman" panose="02020603050405020304" pitchFamily="18" charset="0"/>
              </a:rPr>
              <a:t> </a:t>
            </a:r>
            <a:r>
              <a:rPr lang="ru-RU" sz="2400" dirty="0" err="1" smtClean="0">
                <a:solidFill>
                  <a:srgbClr val="0070C0"/>
                </a:solidFill>
                <a:latin typeface="Times New Roman" panose="02020603050405020304" pitchFamily="18" charset="0"/>
                <a:cs typeface="Times New Roman" panose="02020603050405020304" pitchFamily="18" charset="0"/>
              </a:rPr>
              <a:t>мөлшерлемесі</a:t>
            </a:r>
            <a:r>
              <a:rPr lang="en-US" sz="2400" dirty="0" smtClean="0">
                <a:solidFill>
                  <a:srgbClr val="0070C0"/>
                </a:solidFill>
                <a:latin typeface="Times New Roman" panose="02020603050405020304" pitchFamily="18" charset="0"/>
                <a:cs typeface="Times New Roman" panose="02020603050405020304" pitchFamily="18" charset="0"/>
              </a:rPr>
              <a:t>;</a:t>
            </a:r>
            <a:endParaRPr lang="kk-KZ" sz="2400" dirty="0" smtClean="0">
              <a:solidFill>
                <a:srgbClr val="0070C0"/>
              </a:solidFill>
              <a:latin typeface="Times New Roman" panose="02020603050405020304" pitchFamily="18" charset="0"/>
              <a:cs typeface="Times New Roman" panose="02020603050405020304" pitchFamily="18" charset="0"/>
            </a:endParaRPr>
          </a:p>
          <a:p>
            <a:pPr algn="ct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ru-RU" sz="2400"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274065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404664"/>
            <a:ext cx="8528876" cy="7109639"/>
          </a:xfrm>
          <a:prstGeom prst="rect">
            <a:avLst/>
          </a:prstGeom>
          <a:noFill/>
        </p:spPr>
        <p:txBody>
          <a:bodyPr wrap="square" rtlCol="0">
            <a:spAutoFit/>
          </a:bodyPr>
          <a:lstStyle/>
          <a:p>
            <a:pPr algn="ctr"/>
            <a:r>
              <a:rPr lang="en-US" sz="2400" b="1" dirty="0" smtClean="0">
                <a:solidFill>
                  <a:schemeClr val="accent1"/>
                </a:solidFill>
                <a:latin typeface="Kz Times New Roman"/>
                <a:cs typeface="Times New Roman" panose="02020603050405020304" pitchFamily="18" charset="0"/>
              </a:rPr>
              <a:t>NPV </a:t>
            </a:r>
            <a:r>
              <a:rPr lang="kk-KZ" sz="2400" b="1" dirty="0" smtClean="0">
                <a:solidFill>
                  <a:schemeClr val="accent1"/>
                </a:solidFill>
                <a:latin typeface="Kz Times New Roman"/>
                <a:cs typeface="Times New Roman" panose="02020603050405020304" pitchFamily="18" charset="0"/>
              </a:rPr>
              <a:t>көрсеткіші</a:t>
            </a:r>
            <a:r>
              <a:rPr lang="en-US" sz="2400" b="1" dirty="0" smtClean="0">
                <a:solidFill>
                  <a:schemeClr val="accent1"/>
                </a:solidFill>
                <a:latin typeface="Kz Times New Roman"/>
                <a:cs typeface="Times New Roman" panose="02020603050405020304" pitchFamily="18" charset="0"/>
              </a:rPr>
              <a:t>:</a:t>
            </a:r>
            <a:endParaRPr lang="kk-KZ" sz="2400" b="1" dirty="0" smtClean="0">
              <a:solidFill>
                <a:schemeClr val="accent1"/>
              </a:solidFill>
              <a:latin typeface="Kz Times New Roman"/>
              <a:cs typeface="Times New Roman" panose="02020603050405020304" pitchFamily="18" charset="0"/>
            </a:endParaRPr>
          </a:p>
          <a:p>
            <a:pPr algn="ctr"/>
            <a:endParaRPr lang="en-US" sz="1500" b="1" dirty="0" smtClean="0">
              <a:solidFill>
                <a:srgbClr val="00B050"/>
              </a:solidFill>
              <a:latin typeface="Times New Roman" panose="02020603050405020304" pitchFamily="18" charset="0"/>
              <a:cs typeface="Times New Roman" panose="02020603050405020304" pitchFamily="18" charset="0"/>
            </a:endParaRPr>
          </a:p>
          <a:p>
            <a:pPr marL="285750" indent="-285750">
              <a:buFont typeface="Wingdings" pitchFamily="2" charset="2"/>
              <a:buChar char="q"/>
            </a:pPr>
            <a:r>
              <a:rPr lang="kk-KZ" sz="2400" dirty="0" smtClean="0">
                <a:solidFill>
                  <a:srgbClr val="00B050"/>
                </a:solidFill>
                <a:latin typeface="Times New Roman" panose="02020603050405020304" pitchFamily="18" charset="0"/>
                <a:cs typeface="Times New Roman" panose="02020603050405020304" pitchFamily="18" charset="0"/>
              </a:rPr>
              <a:t>жобаның </a:t>
            </a:r>
            <a:r>
              <a:rPr lang="kk-KZ" sz="2400" dirty="0">
                <a:solidFill>
                  <a:srgbClr val="00B050"/>
                </a:solidFill>
                <a:latin typeface="Times New Roman" panose="02020603050405020304" pitchFamily="18" charset="0"/>
                <a:cs typeface="Times New Roman" panose="02020603050405020304" pitchFamily="18" charset="0"/>
              </a:rPr>
              <a:t>интегралдық әсерін сипаттайды;</a:t>
            </a:r>
            <a:endParaRPr lang="en-US" sz="2400" dirty="0">
              <a:solidFill>
                <a:srgbClr val="00B050"/>
              </a:solidFill>
              <a:latin typeface="Times New Roman" panose="02020603050405020304" pitchFamily="18" charset="0"/>
              <a:cs typeface="Times New Roman" panose="02020603050405020304" pitchFamily="18" charset="0"/>
            </a:endParaRPr>
          </a:p>
          <a:p>
            <a:pPr marL="285750" indent="-285750">
              <a:buFont typeface="Wingdings" pitchFamily="2" charset="2"/>
              <a:buChar char="q"/>
            </a:pPr>
            <a:r>
              <a:rPr lang="kk-KZ" sz="2400" dirty="0">
                <a:solidFill>
                  <a:srgbClr val="00B050"/>
                </a:solidFill>
                <a:latin typeface="Times New Roman" panose="02020603050405020304" pitchFamily="18" charset="0"/>
                <a:cs typeface="Times New Roman" panose="02020603050405020304" pitchFamily="18" charset="0"/>
              </a:rPr>
              <a:t>жоба басталғанға дейін енгізілген таза табыстың абсолютті құнын көрсетеді;</a:t>
            </a:r>
            <a:endParaRPr lang="en-US" sz="2400" dirty="0">
              <a:solidFill>
                <a:srgbClr val="00B050"/>
              </a:solidFill>
              <a:latin typeface="Times New Roman" panose="02020603050405020304" pitchFamily="18" charset="0"/>
              <a:cs typeface="Times New Roman" panose="02020603050405020304" pitchFamily="18" charset="0"/>
            </a:endParaRPr>
          </a:p>
          <a:p>
            <a:pPr marL="285750" indent="-285750">
              <a:buFont typeface="Wingdings" pitchFamily="2" charset="2"/>
              <a:buChar char="q"/>
            </a:pPr>
            <a:r>
              <a:rPr lang="kk-KZ" sz="2400" dirty="0">
                <a:solidFill>
                  <a:srgbClr val="00B050"/>
                </a:solidFill>
                <a:latin typeface="Times New Roman" panose="02020603050405020304" pitchFamily="18" charset="0"/>
                <a:cs typeface="Times New Roman" panose="02020603050405020304" pitchFamily="18" charset="0"/>
              </a:rPr>
              <a:t>жобалық операциялардың барлық кезеңін және ақшалай қаражаттардың қозғалысы кестесін ескеруге мүмкіндік береді;</a:t>
            </a:r>
            <a:endParaRPr lang="en-US" sz="2400" dirty="0">
              <a:solidFill>
                <a:srgbClr val="00B050"/>
              </a:solidFill>
              <a:latin typeface="Times New Roman" panose="02020603050405020304" pitchFamily="18" charset="0"/>
              <a:cs typeface="Times New Roman" panose="02020603050405020304" pitchFamily="18" charset="0"/>
            </a:endParaRPr>
          </a:p>
          <a:p>
            <a:pPr marL="285750" indent="-285750">
              <a:buFont typeface="Wingdings" pitchFamily="2" charset="2"/>
              <a:buChar char="q"/>
            </a:pPr>
            <a:r>
              <a:rPr lang="kk-KZ" sz="2400" dirty="0">
                <a:solidFill>
                  <a:srgbClr val="00B050"/>
                </a:solidFill>
                <a:latin typeface="Times New Roman" panose="02020603050405020304" pitchFamily="18" charset="0"/>
                <a:cs typeface="Times New Roman" panose="02020603050405020304" pitchFamily="18" charset="0"/>
              </a:rPr>
              <a:t>оң нәтиже болуы керек, әйтпесе инвестициялық жобаны тиімді деп санауға болмайды.</a:t>
            </a:r>
            <a:endParaRPr lang="ru-RU" sz="2400" dirty="0">
              <a:solidFill>
                <a:srgbClr val="00B050"/>
              </a:solidFill>
              <a:latin typeface="Times New Roman" panose="02020603050405020304" pitchFamily="18" charset="0"/>
              <a:cs typeface="Times New Roman" panose="02020603050405020304" pitchFamily="18" charset="0"/>
            </a:endParaRPr>
          </a:p>
          <a:p>
            <a:r>
              <a:rPr lang="kk-KZ" sz="2400" b="1" dirty="0" smtClean="0">
                <a:solidFill>
                  <a:srgbClr val="FF0000"/>
                </a:solidFill>
                <a:latin typeface="Times New Roman" panose="02020603050405020304" pitchFamily="18" charset="0"/>
                <a:cs typeface="Times New Roman" panose="02020603050405020304" pitchFamily="18" charset="0"/>
              </a:rPr>
              <a:t>!</a:t>
            </a:r>
            <a:r>
              <a:rPr lang="kk-KZ" sz="2400" dirty="0" smtClean="0">
                <a:solidFill>
                  <a:srgbClr val="00B050"/>
                </a:solidFill>
                <a:latin typeface="Times New Roman" panose="02020603050405020304" pitchFamily="18" charset="0"/>
                <a:cs typeface="Times New Roman" panose="02020603050405020304" pitchFamily="18" charset="0"/>
              </a:rPr>
              <a:t>Таза </a:t>
            </a:r>
            <a:r>
              <a:rPr lang="kk-KZ" sz="2400" dirty="0">
                <a:solidFill>
                  <a:srgbClr val="00B050"/>
                </a:solidFill>
                <a:latin typeface="Times New Roman" panose="02020603050405020304" pitchFamily="18" charset="0"/>
                <a:cs typeface="Times New Roman" panose="02020603050405020304" pitchFamily="18" charset="0"/>
              </a:rPr>
              <a:t>ақша ағымы инвестициялық жобалардың тиімділігін бағалаудың негізгі көрсеткіштерін есептеу үшін пайдаланылады</a:t>
            </a:r>
            <a:r>
              <a:rPr lang="kk-KZ" sz="2400" dirty="0" smtClean="0">
                <a:solidFill>
                  <a:srgbClr val="00B050"/>
                </a:solidFill>
                <a:latin typeface="Times New Roman" panose="02020603050405020304" pitchFamily="18" charset="0"/>
                <a:cs typeface="Times New Roman" panose="02020603050405020304" pitchFamily="18" charset="0"/>
              </a:rPr>
              <a:t>.</a:t>
            </a:r>
          </a:p>
          <a:p>
            <a:endParaRPr lang="kk-KZ" sz="2400" dirty="0" smtClean="0">
              <a:solidFill>
                <a:srgbClr val="00B050"/>
              </a:solidFill>
              <a:latin typeface="Times New Roman" panose="02020603050405020304" pitchFamily="18" charset="0"/>
              <a:cs typeface="Times New Roman" panose="02020603050405020304" pitchFamily="18" charset="0"/>
            </a:endParaRPr>
          </a:p>
          <a:p>
            <a:r>
              <a:rPr lang="kk-KZ" sz="2400" b="1" dirty="0" smtClean="0">
                <a:solidFill>
                  <a:srgbClr val="FF0000"/>
                </a:solidFill>
                <a:latin typeface="Times New Roman" panose="02020603050405020304" pitchFamily="18" charset="0"/>
                <a:cs typeface="Times New Roman" panose="02020603050405020304" pitchFamily="18" charset="0"/>
              </a:rPr>
              <a:t>!!</a:t>
            </a:r>
            <a:r>
              <a:rPr lang="kk-KZ" sz="2400" dirty="0" smtClean="0">
                <a:solidFill>
                  <a:srgbClr val="00B050"/>
                </a:solidFill>
                <a:latin typeface="Times New Roman" panose="02020603050405020304" pitchFamily="18" charset="0"/>
                <a:cs typeface="Times New Roman" panose="02020603050405020304" pitchFamily="18" charset="0"/>
              </a:rPr>
              <a:t>Таза </a:t>
            </a:r>
            <a:r>
              <a:rPr lang="kk-KZ" sz="2400" dirty="0">
                <a:solidFill>
                  <a:srgbClr val="00B050"/>
                </a:solidFill>
                <a:latin typeface="Times New Roman" panose="02020603050405020304" pitchFamily="18" charset="0"/>
                <a:cs typeface="Times New Roman" panose="02020603050405020304" pitchFamily="18" charset="0"/>
              </a:rPr>
              <a:t>ақша ағыны </a:t>
            </a:r>
            <a:r>
              <a:rPr lang="kk-KZ" sz="2400" b="1" dirty="0">
                <a:solidFill>
                  <a:srgbClr val="00B050"/>
                </a:solidFill>
                <a:latin typeface="Times New Roman" panose="02020603050405020304" pitchFamily="18" charset="0"/>
                <a:cs typeface="Times New Roman" panose="02020603050405020304" pitchFamily="18" charset="0"/>
              </a:rPr>
              <a:t>оң</a:t>
            </a:r>
            <a:r>
              <a:rPr lang="kk-KZ" sz="2400" dirty="0">
                <a:solidFill>
                  <a:srgbClr val="00B050"/>
                </a:solidFill>
                <a:latin typeface="Times New Roman" panose="02020603050405020304" pitchFamily="18" charset="0"/>
                <a:cs typeface="Times New Roman" panose="02020603050405020304" pitchFamily="18" charset="0"/>
              </a:rPr>
              <a:t> болып табылады, егер осы кезеңде ақша </a:t>
            </a:r>
            <a:r>
              <a:rPr lang="kk-KZ" sz="2400" dirty="0" smtClean="0">
                <a:solidFill>
                  <a:srgbClr val="00B050"/>
                </a:solidFill>
                <a:latin typeface="Times New Roman" panose="02020603050405020304" pitchFamily="18" charset="0"/>
                <a:cs typeface="Times New Roman" panose="02020603050405020304" pitchFamily="18" charset="0"/>
              </a:rPr>
              <a:t>кірісі </a:t>
            </a:r>
            <a:r>
              <a:rPr lang="kk-KZ" sz="2400" dirty="0">
                <a:solidFill>
                  <a:srgbClr val="00B050"/>
                </a:solidFill>
                <a:latin typeface="Times New Roman" panose="02020603050405020304" pitchFamily="18" charset="0"/>
                <a:cs typeface="Times New Roman" panose="02020603050405020304" pitchFamily="18" charset="0"/>
              </a:rPr>
              <a:t>олардың </a:t>
            </a:r>
            <a:r>
              <a:rPr lang="kk-KZ" sz="2400" dirty="0" smtClean="0">
                <a:solidFill>
                  <a:srgbClr val="00B050"/>
                </a:solidFill>
                <a:latin typeface="Times New Roman" panose="02020603050405020304" pitchFamily="18" charset="0"/>
                <a:cs typeface="Times New Roman" panose="02020603050405020304" pitchFamily="18" charset="0"/>
              </a:rPr>
              <a:t>шығысынан </a:t>
            </a:r>
            <a:r>
              <a:rPr lang="kk-KZ" sz="2400" dirty="0">
                <a:solidFill>
                  <a:srgbClr val="00B050"/>
                </a:solidFill>
                <a:latin typeface="Times New Roman" panose="02020603050405020304" pitchFamily="18" charset="0"/>
                <a:cs typeface="Times New Roman" panose="02020603050405020304" pitchFamily="18" charset="0"/>
              </a:rPr>
              <a:t>асып кетсе, ал теріс - егер керісінше, ақша </a:t>
            </a:r>
            <a:r>
              <a:rPr lang="kk-KZ" sz="2400" dirty="0" smtClean="0">
                <a:solidFill>
                  <a:srgbClr val="00B050"/>
                </a:solidFill>
                <a:latin typeface="Times New Roman" panose="02020603050405020304" pitchFamily="18" charset="0"/>
                <a:cs typeface="Times New Roman" panose="02020603050405020304" pitchFamily="18" charset="0"/>
              </a:rPr>
              <a:t>шығысы </a:t>
            </a:r>
            <a:r>
              <a:rPr lang="kk-KZ" sz="2400" dirty="0">
                <a:solidFill>
                  <a:srgbClr val="00B050"/>
                </a:solidFill>
                <a:latin typeface="Times New Roman" panose="02020603050405020304" pitchFamily="18" charset="0"/>
                <a:cs typeface="Times New Roman" panose="02020603050405020304" pitchFamily="18" charset="0"/>
              </a:rPr>
              <a:t>олардың </a:t>
            </a:r>
            <a:r>
              <a:rPr lang="kk-KZ" sz="2400" dirty="0" smtClean="0">
                <a:solidFill>
                  <a:srgbClr val="00B050"/>
                </a:solidFill>
                <a:latin typeface="Times New Roman" panose="02020603050405020304" pitchFamily="18" charset="0"/>
                <a:cs typeface="Times New Roman" panose="02020603050405020304" pitchFamily="18" charset="0"/>
              </a:rPr>
              <a:t>кірісінен </a:t>
            </a:r>
            <a:r>
              <a:rPr lang="kk-KZ" sz="2400" dirty="0">
                <a:solidFill>
                  <a:srgbClr val="00B050"/>
                </a:solidFill>
                <a:latin typeface="Times New Roman" panose="02020603050405020304" pitchFamily="18" charset="0"/>
                <a:cs typeface="Times New Roman" panose="02020603050405020304" pitchFamily="18" charset="0"/>
              </a:rPr>
              <a:t>асып кетсе</a:t>
            </a:r>
            <a:r>
              <a:rPr lang="kk-KZ" sz="2400" dirty="0" smtClean="0">
                <a:solidFill>
                  <a:srgbClr val="00B050"/>
                </a:solidFill>
                <a:latin typeface="Times New Roman" panose="02020603050405020304" pitchFamily="18" charset="0"/>
                <a:cs typeface="Times New Roman" panose="02020603050405020304" pitchFamily="18" charset="0"/>
              </a:rPr>
              <a:t>.</a:t>
            </a:r>
          </a:p>
          <a:p>
            <a:r>
              <a:rPr lang="ru-RU" sz="2400" dirty="0">
                <a:solidFill>
                  <a:srgbClr val="FF0000"/>
                </a:solidFill>
              </a:rPr>
              <a:t/>
            </a:r>
            <a:br>
              <a:rPr lang="ru-RU" sz="2400" dirty="0">
                <a:solidFill>
                  <a:srgbClr val="FF0000"/>
                </a:solidFill>
              </a:rPr>
            </a:br>
            <a:endParaRPr lang="ru-RU" sz="2400" dirty="0">
              <a:solidFill>
                <a:srgbClr val="00B050"/>
              </a:solidFill>
            </a:endParaRPr>
          </a:p>
        </p:txBody>
      </p:sp>
    </p:spTree>
    <p:extLst>
      <p:ext uri="{BB962C8B-B14F-4D97-AF65-F5344CB8AC3E}">
        <p14:creationId xmlns:p14="http://schemas.microsoft.com/office/powerpoint/2010/main" val="6798517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3550" y="445294"/>
            <a:ext cx="8229600" cy="679450"/>
          </a:xfrm>
        </p:spPr>
        <p:txBody>
          <a:bodyPr>
            <a:normAutofit fontScale="90000"/>
          </a:bodyPr>
          <a:lstStyle/>
          <a:p>
            <a:r>
              <a:rPr lang="en-US" b="1" dirty="0" smtClean="0">
                <a:solidFill>
                  <a:srgbClr val="FF0000"/>
                </a:solidFill>
                <a:latin typeface="Times New Roman" panose="02020603050405020304" pitchFamily="18" charset="0"/>
                <a:cs typeface="Times New Roman" panose="02020603050405020304" pitchFamily="18" charset="0"/>
              </a:rPr>
              <a:t>NPV </a:t>
            </a:r>
            <a:r>
              <a:rPr lang="ru-RU" b="1" dirty="0" err="1" smtClean="0">
                <a:solidFill>
                  <a:srgbClr val="FF0000"/>
                </a:solidFill>
                <a:latin typeface="Times New Roman" panose="02020603050405020304" pitchFamily="18" charset="0"/>
                <a:cs typeface="Times New Roman" panose="02020603050405020304" pitchFamily="18" charset="0"/>
              </a:rPr>
              <a:t>кемш</a:t>
            </a:r>
            <a:r>
              <a:rPr lang="kk-KZ" b="1" dirty="0" smtClean="0">
                <a:solidFill>
                  <a:srgbClr val="FF0000"/>
                </a:solidFill>
                <a:latin typeface="Times New Roman" panose="02020603050405020304" pitchFamily="18" charset="0"/>
                <a:cs typeface="Times New Roman" panose="02020603050405020304" pitchFamily="18" charset="0"/>
              </a:rPr>
              <a:t>іліктері:</a:t>
            </a:r>
            <a:endParaRPr lang="ru-RU" b="1" dirty="0">
              <a:solidFill>
                <a:srgbClr val="FF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57200" y="1124744"/>
            <a:ext cx="8229600" cy="5001419"/>
          </a:xfrm>
        </p:spPr>
        <p:txBody>
          <a:bodyPr>
            <a:normAutofit fontScale="92500" lnSpcReduction="10000"/>
          </a:bodyPr>
          <a:lstStyle/>
          <a:p>
            <a:pPr>
              <a:buFont typeface="Wingdings" pitchFamily="2" charset="2"/>
              <a:buChar char="q"/>
            </a:pPr>
            <a:r>
              <a:rPr lang="ru-RU" dirty="0" smtClean="0">
                <a:solidFill>
                  <a:srgbClr val="00B050"/>
                </a:solidFill>
                <a:latin typeface="Times New Roman" panose="02020603050405020304" pitchFamily="18" charset="0"/>
                <a:cs typeface="Times New Roman" panose="02020603050405020304" pitchFamily="18" charset="0"/>
              </a:rPr>
              <a:t>Дисконттау </a:t>
            </a:r>
            <a:r>
              <a:rPr lang="ru-RU" dirty="0" err="1" smtClean="0">
                <a:solidFill>
                  <a:srgbClr val="00B050"/>
                </a:solidFill>
                <a:latin typeface="Times New Roman" panose="02020603050405020304" pitchFamily="18" charset="0"/>
                <a:cs typeface="Times New Roman" panose="02020603050405020304" pitchFamily="18" charset="0"/>
              </a:rPr>
              <a:t>мөлшерлемесі</a:t>
            </a:r>
            <a:r>
              <a:rPr lang="ru-RU" dirty="0" smtClean="0">
                <a:solidFill>
                  <a:srgbClr val="00B050"/>
                </a:solidFill>
                <a:latin typeface="Times New Roman" panose="02020603050405020304" pitchFamily="18" charset="0"/>
                <a:cs typeface="Times New Roman" panose="02020603050405020304" pitchFamily="18" charset="0"/>
              </a:rPr>
              <a:t>, </a:t>
            </a:r>
            <a:r>
              <a:rPr lang="ru-RU" dirty="0" err="1">
                <a:solidFill>
                  <a:srgbClr val="00B050"/>
                </a:solidFill>
                <a:latin typeface="Times New Roman" panose="02020603050405020304" pitchFamily="18" charset="0"/>
                <a:cs typeface="Times New Roman" panose="02020603050405020304" pitchFamily="18" charset="0"/>
              </a:rPr>
              <a:t>әдетте</a:t>
            </a:r>
            <a:r>
              <a:rPr lang="ru-RU" dirty="0">
                <a:solidFill>
                  <a:srgbClr val="00B050"/>
                </a:solidFill>
                <a:latin typeface="Times New Roman" panose="02020603050405020304" pitchFamily="18" charset="0"/>
                <a:cs typeface="Times New Roman" panose="02020603050405020304" pitchFamily="18" charset="0"/>
              </a:rPr>
              <a:t>, </a:t>
            </a:r>
            <a:r>
              <a:rPr lang="ru-RU" dirty="0" err="1">
                <a:solidFill>
                  <a:srgbClr val="00B050"/>
                </a:solidFill>
                <a:latin typeface="Times New Roman" panose="02020603050405020304" pitchFamily="18" charset="0"/>
                <a:cs typeface="Times New Roman" panose="02020603050405020304" pitchFamily="18" charset="0"/>
              </a:rPr>
              <a:t>жобаны</a:t>
            </a:r>
            <a:r>
              <a:rPr lang="ru-RU" dirty="0">
                <a:solidFill>
                  <a:srgbClr val="00B050"/>
                </a:solidFill>
                <a:latin typeface="Times New Roman" panose="02020603050405020304" pitchFamily="18" charset="0"/>
                <a:cs typeface="Times New Roman" panose="02020603050405020304" pitchFamily="18" charset="0"/>
              </a:rPr>
              <a:t> </a:t>
            </a:r>
            <a:r>
              <a:rPr lang="ru-RU" dirty="0" err="1">
                <a:solidFill>
                  <a:srgbClr val="00B050"/>
                </a:solidFill>
                <a:latin typeface="Times New Roman" panose="02020603050405020304" pitchFamily="18" charset="0"/>
                <a:cs typeface="Times New Roman" panose="02020603050405020304" pitchFamily="18" charset="0"/>
              </a:rPr>
              <a:t>іске</a:t>
            </a:r>
            <a:r>
              <a:rPr lang="ru-RU" dirty="0">
                <a:solidFill>
                  <a:srgbClr val="00B050"/>
                </a:solidFill>
                <a:latin typeface="Times New Roman" panose="02020603050405020304" pitchFamily="18" charset="0"/>
                <a:cs typeface="Times New Roman" panose="02020603050405020304" pitchFamily="18" charset="0"/>
              </a:rPr>
              <a:t> </a:t>
            </a:r>
            <a:r>
              <a:rPr lang="ru-RU" dirty="0" err="1">
                <a:solidFill>
                  <a:srgbClr val="00B050"/>
                </a:solidFill>
                <a:latin typeface="Times New Roman" panose="02020603050405020304" pitchFamily="18" charset="0"/>
                <a:cs typeface="Times New Roman" panose="02020603050405020304" pitchFamily="18" charset="0"/>
              </a:rPr>
              <a:t>асырудың</a:t>
            </a:r>
            <a:r>
              <a:rPr lang="ru-RU" dirty="0">
                <a:solidFill>
                  <a:srgbClr val="00B050"/>
                </a:solidFill>
                <a:latin typeface="Times New Roman" panose="02020603050405020304" pitchFamily="18" charset="0"/>
                <a:cs typeface="Times New Roman" panose="02020603050405020304" pitchFamily="18" charset="0"/>
              </a:rPr>
              <a:t> </a:t>
            </a:r>
            <a:r>
              <a:rPr lang="ru-RU" dirty="0" err="1">
                <a:solidFill>
                  <a:srgbClr val="00B050"/>
                </a:solidFill>
                <a:latin typeface="Times New Roman" panose="02020603050405020304" pitchFamily="18" charset="0"/>
                <a:cs typeface="Times New Roman" panose="02020603050405020304" pitchFamily="18" charset="0"/>
              </a:rPr>
              <a:t>барлық</a:t>
            </a:r>
            <a:r>
              <a:rPr lang="ru-RU" dirty="0">
                <a:solidFill>
                  <a:srgbClr val="00B050"/>
                </a:solidFill>
                <a:latin typeface="Times New Roman" panose="02020603050405020304" pitchFamily="18" charset="0"/>
                <a:cs typeface="Times New Roman" panose="02020603050405020304" pitchFamily="18" charset="0"/>
              </a:rPr>
              <a:t> </a:t>
            </a:r>
            <a:r>
              <a:rPr lang="ru-RU" dirty="0" err="1">
                <a:solidFill>
                  <a:srgbClr val="00B050"/>
                </a:solidFill>
                <a:latin typeface="Times New Roman" panose="02020603050405020304" pitchFamily="18" charset="0"/>
                <a:cs typeface="Times New Roman" panose="02020603050405020304" pitchFamily="18" charset="0"/>
              </a:rPr>
              <a:t>кезеңі</a:t>
            </a:r>
            <a:r>
              <a:rPr lang="ru-RU" dirty="0">
                <a:solidFill>
                  <a:srgbClr val="00B050"/>
                </a:solidFill>
                <a:latin typeface="Times New Roman" panose="02020603050405020304" pitchFamily="18" charset="0"/>
                <a:cs typeface="Times New Roman" panose="02020603050405020304" pitchFamily="18" charset="0"/>
              </a:rPr>
              <a:t> </a:t>
            </a:r>
            <a:r>
              <a:rPr lang="ru-RU" dirty="0" err="1">
                <a:solidFill>
                  <a:srgbClr val="00B050"/>
                </a:solidFill>
                <a:latin typeface="Times New Roman" panose="02020603050405020304" pitchFamily="18" charset="0"/>
                <a:cs typeface="Times New Roman" panose="02020603050405020304" pitchFamily="18" charset="0"/>
              </a:rPr>
              <a:t>үшін</a:t>
            </a:r>
            <a:r>
              <a:rPr lang="ru-RU" dirty="0">
                <a:solidFill>
                  <a:srgbClr val="00B050"/>
                </a:solidFill>
                <a:latin typeface="Times New Roman" panose="02020603050405020304" pitchFamily="18" charset="0"/>
                <a:cs typeface="Times New Roman" panose="02020603050405020304" pitchFamily="18" charset="0"/>
              </a:rPr>
              <a:t> </a:t>
            </a:r>
            <a:r>
              <a:rPr lang="ru-RU" dirty="0" err="1">
                <a:solidFill>
                  <a:srgbClr val="00B050"/>
                </a:solidFill>
                <a:latin typeface="Times New Roman" panose="02020603050405020304" pitchFamily="18" charset="0"/>
                <a:cs typeface="Times New Roman" panose="02020603050405020304" pitchFamily="18" charset="0"/>
              </a:rPr>
              <a:t>өзгермейді</a:t>
            </a:r>
            <a:r>
              <a:rPr lang="ru-RU" dirty="0" smtClean="0">
                <a:solidFill>
                  <a:srgbClr val="00B050"/>
                </a:solidFill>
                <a:latin typeface="Times New Roman" panose="02020603050405020304" pitchFamily="18" charset="0"/>
                <a:cs typeface="Times New Roman" panose="02020603050405020304" pitchFamily="18" charset="0"/>
              </a:rPr>
              <a:t>;</a:t>
            </a:r>
          </a:p>
          <a:p>
            <a:pPr>
              <a:buFont typeface="Wingdings" pitchFamily="2" charset="2"/>
              <a:buChar char="q"/>
            </a:pPr>
            <a:r>
              <a:rPr lang="kk-KZ" dirty="0">
                <a:solidFill>
                  <a:srgbClr val="00B050"/>
                </a:solidFill>
                <a:latin typeface="Times New Roman" panose="02020603050405020304" pitchFamily="18" charset="0"/>
                <a:cs typeface="Times New Roman" panose="02020603050405020304" pitchFamily="18" charset="0"/>
              </a:rPr>
              <a:t>таза дисконтталған кіріс көрсеткішін пайдалану, </a:t>
            </a:r>
            <a:r>
              <a:rPr lang="kk-KZ" dirty="0" smtClean="0">
                <a:solidFill>
                  <a:srgbClr val="00B050"/>
                </a:solidFill>
                <a:latin typeface="Times New Roman" panose="02020603050405020304" pitchFamily="18" charset="0"/>
                <a:cs typeface="Times New Roman" panose="02020603050405020304" pitchFamily="18" charset="0"/>
              </a:rPr>
              <a:t>инвестициялаудың талдамалы нұсқасы инвестор-фирмасының </a:t>
            </a:r>
            <a:r>
              <a:rPr lang="kk-KZ" dirty="0">
                <a:solidFill>
                  <a:srgbClr val="00B050"/>
                </a:solidFill>
                <a:latin typeface="Times New Roman" panose="02020603050405020304" pitchFamily="18" charset="0"/>
                <a:cs typeface="Times New Roman" panose="02020603050405020304" pitchFamily="18" charset="0"/>
              </a:rPr>
              <a:t>нарықтық құнын ұлғайтуға ықпал ететіндігі туралы сұраққа жауап береді, бірақ </a:t>
            </a:r>
            <a:r>
              <a:rPr lang="kk-KZ" dirty="0" smtClean="0">
                <a:solidFill>
                  <a:srgbClr val="00B050"/>
                </a:solidFill>
                <a:latin typeface="Times New Roman" panose="02020603050405020304" pitchFamily="18" charset="0"/>
                <a:cs typeface="Times New Roman" panose="02020603050405020304" pitchFamily="18" charset="0"/>
              </a:rPr>
              <a:t>бұл </a:t>
            </a:r>
            <a:r>
              <a:rPr lang="kk-KZ" dirty="0">
                <a:solidFill>
                  <a:srgbClr val="00B050"/>
                </a:solidFill>
                <a:latin typeface="Times New Roman" panose="02020603050405020304" pitchFamily="18" charset="0"/>
                <a:cs typeface="Times New Roman" panose="02020603050405020304" pitchFamily="18" charset="0"/>
              </a:rPr>
              <a:t>өсудің салыстырмалы шамасы туралы </a:t>
            </a:r>
            <a:r>
              <a:rPr lang="kk-KZ" dirty="0" smtClean="0">
                <a:solidFill>
                  <a:srgbClr val="00B050"/>
                </a:solidFill>
                <a:latin typeface="Times New Roman" panose="02020603050405020304" pitchFamily="18" charset="0"/>
                <a:cs typeface="Times New Roman" panose="02020603050405020304" pitchFamily="18" charset="0"/>
              </a:rPr>
              <a:t>айтпайды;</a:t>
            </a:r>
          </a:p>
          <a:p>
            <a:pPr>
              <a:buFont typeface="Wingdings" pitchFamily="2" charset="2"/>
              <a:buChar char="q"/>
            </a:pPr>
            <a:r>
              <a:rPr lang="kk-KZ" dirty="0" smtClean="0">
                <a:solidFill>
                  <a:srgbClr val="00B050"/>
                </a:solidFill>
                <a:latin typeface="Times New Roman" panose="02020603050405020304" pitchFamily="18" charset="0"/>
                <a:cs typeface="Times New Roman" panose="02020603050405020304" pitchFamily="18" charset="0"/>
              </a:rPr>
              <a:t>Капитал салымы әр түрлі, бірақ </a:t>
            </a:r>
            <a:r>
              <a:rPr lang="kk-KZ" dirty="0">
                <a:solidFill>
                  <a:srgbClr val="00B050"/>
                </a:solidFill>
                <a:latin typeface="Times New Roman" panose="02020603050405020304" pitchFamily="18" charset="0"/>
                <a:cs typeface="Times New Roman" panose="02020603050405020304" pitchFamily="18" charset="0"/>
              </a:rPr>
              <a:t>бірдей таза </a:t>
            </a:r>
            <a:r>
              <a:rPr lang="kk-KZ" dirty="0" smtClean="0">
                <a:solidFill>
                  <a:srgbClr val="00B050"/>
                </a:solidFill>
                <a:latin typeface="Times New Roman" panose="02020603050405020304" pitchFamily="18" charset="0"/>
                <a:cs typeface="Times New Roman" panose="02020603050405020304" pitchFamily="18" charset="0"/>
              </a:rPr>
              <a:t>кіріс әкелетін жобаларды салыстыруға </a:t>
            </a:r>
            <a:r>
              <a:rPr lang="kk-KZ" dirty="0">
                <a:solidFill>
                  <a:srgbClr val="00B050"/>
                </a:solidFill>
                <a:latin typeface="Times New Roman" panose="02020603050405020304" pitchFamily="18" charset="0"/>
                <a:cs typeface="Times New Roman" panose="02020603050405020304" pitchFamily="18" charset="0"/>
              </a:rPr>
              <a:t>мүмкіндік </a:t>
            </a:r>
            <a:r>
              <a:rPr lang="kk-KZ" dirty="0" smtClean="0">
                <a:solidFill>
                  <a:srgbClr val="00B050"/>
                </a:solidFill>
                <a:latin typeface="Times New Roman" panose="02020603050405020304" pitchFamily="18" charset="0"/>
                <a:cs typeface="Times New Roman" panose="02020603050405020304" pitchFamily="18" charset="0"/>
              </a:rPr>
              <a:t>бермейді </a:t>
            </a:r>
            <a:endParaRPr lang="ru-RU"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731947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67544" y="260648"/>
            <a:ext cx="7848872" cy="1015663"/>
          </a:xfrm>
          <a:prstGeom prst="rect">
            <a:avLst/>
          </a:prstGeom>
        </p:spPr>
        <p:txBody>
          <a:bodyPr wrap="square">
            <a:spAutoFit/>
          </a:bodyPr>
          <a:lstStyle/>
          <a:p>
            <a:pPr indent="342900" algn="just">
              <a:spcAft>
                <a:spcPts val="0"/>
              </a:spcAft>
              <a:tabLst>
                <a:tab pos="3267075" algn="l"/>
              </a:tabLst>
            </a:pPr>
            <a:r>
              <a:rPr lang="kk-KZ" sz="2000" b="1" dirty="0">
                <a:solidFill>
                  <a:srgbClr val="FF0000"/>
                </a:solidFill>
                <a:latin typeface="Times New Roman" panose="02020603050405020304" pitchFamily="18" charset="0"/>
                <a:ea typeface="Times New Roman" panose="02020603050405020304" pitchFamily="18" charset="0"/>
              </a:rPr>
              <a:t>Табыстылықтың ішкі нормасы</a:t>
            </a:r>
            <a:r>
              <a:rPr lang="kk-KZ" sz="2000" dirty="0">
                <a:solidFill>
                  <a:srgbClr val="FF0000"/>
                </a:solidFill>
                <a:latin typeface="Times New Roman" panose="02020603050405020304" pitchFamily="18" charset="0"/>
                <a:ea typeface="Times New Roman" panose="02020603050405020304" pitchFamily="18" charset="0"/>
              </a:rPr>
              <a:t> </a:t>
            </a:r>
            <a:r>
              <a:rPr lang="kk-KZ" sz="2000" dirty="0">
                <a:latin typeface="Times New Roman" panose="02020603050405020304" pitchFamily="18" charset="0"/>
                <a:ea typeface="Times New Roman" panose="02020603050405020304" pitchFamily="18" charset="0"/>
              </a:rPr>
              <a:t>(internal rate of return,IRR) – бұл норма барысында дисконтталған шығындар ақша құралдарының дисконтталған түсіміне тең.</a:t>
            </a:r>
            <a:endParaRPr lang="ru-RU" sz="2400" dirty="0">
              <a:effectLst/>
              <a:latin typeface="Times New Roman" panose="02020603050405020304" pitchFamily="18" charset="0"/>
              <a:ea typeface="Times New Roman" panose="02020603050405020304" pitchFamily="18" charset="0"/>
            </a:endParaRPr>
          </a:p>
        </p:txBody>
      </p:sp>
      <p:pic>
        <p:nvPicPr>
          <p:cNvPr id="5" name="Рисунок 6"/>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20363" t="11086" r="8124" b="71935"/>
          <a:stretch>
            <a:fillRect/>
          </a:stretch>
        </p:blipFill>
        <p:spPr>
          <a:xfrm>
            <a:off x="626430" y="1276311"/>
            <a:ext cx="7531100" cy="1008112"/>
          </a:xfrm>
          <a:noFill/>
        </p:spPr>
      </p:pic>
      <p:sp>
        <p:nvSpPr>
          <p:cNvPr id="6" name="Прямоугольник 5"/>
          <p:cNvSpPr/>
          <p:nvPr/>
        </p:nvSpPr>
        <p:spPr>
          <a:xfrm>
            <a:off x="618884" y="2330590"/>
            <a:ext cx="7697531" cy="1938992"/>
          </a:xfrm>
          <a:prstGeom prst="rect">
            <a:avLst/>
          </a:prstGeom>
        </p:spPr>
        <p:txBody>
          <a:bodyPr wrap="square">
            <a:spAutoFit/>
          </a:bodyPr>
          <a:lstStyle/>
          <a:p>
            <a:pPr indent="342900" algn="just">
              <a:spcAft>
                <a:spcPts val="0"/>
              </a:spcAft>
              <a:tabLst>
                <a:tab pos="3267075" algn="l"/>
              </a:tabLst>
            </a:pPr>
            <a:r>
              <a:rPr lang="kk-KZ" sz="2000" dirty="0">
                <a:latin typeface="Times New Roman" panose="02020603050405020304" pitchFamily="18" charset="0"/>
                <a:ea typeface="Times New Roman" panose="02020603050405020304" pitchFamily="18" charset="0"/>
              </a:rPr>
              <a:t>IRR өлшемінің маңызы келесіде: коммерциялық ұйым инвестициялық сипатты кез келген шешімдерді қабылдауы мүмкін. WACC көрсеткіші инвестициялық жобалардың тиімділігін бағалау үшін база болып табылады.</a:t>
            </a:r>
            <a:endParaRPr lang="ru-RU" sz="2400" dirty="0">
              <a:latin typeface="Times New Roman" panose="02020603050405020304" pitchFamily="18" charset="0"/>
              <a:ea typeface="Times New Roman" panose="02020603050405020304" pitchFamily="18" charset="0"/>
            </a:endParaRPr>
          </a:p>
          <a:p>
            <a:pPr indent="342900" algn="just">
              <a:spcAft>
                <a:spcPts val="0"/>
              </a:spcAft>
              <a:tabLst>
                <a:tab pos="3267075" algn="l"/>
              </a:tabLst>
            </a:pPr>
            <a:r>
              <a:rPr lang="kk-KZ" sz="2000" dirty="0">
                <a:latin typeface="Times New Roman" panose="02020603050405020304" pitchFamily="18" charset="0"/>
                <a:ea typeface="Times New Roman" panose="02020603050405020304" pitchFamily="18" charset="0"/>
              </a:rPr>
              <a:t>Егер IRR &gt;WACC болса, жоба қабылданады.</a:t>
            </a:r>
            <a:endParaRPr lang="ru-RU" sz="2400" dirty="0">
              <a:latin typeface="Times New Roman" panose="02020603050405020304" pitchFamily="18" charset="0"/>
              <a:ea typeface="Times New Roman" panose="02020603050405020304" pitchFamily="18" charset="0"/>
            </a:endParaRPr>
          </a:p>
          <a:p>
            <a:pPr indent="342900" algn="just">
              <a:spcAft>
                <a:spcPts val="0"/>
              </a:spcAft>
              <a:tabLst>
                <a:tab pos="3267075" algn="l"/>
              </a:tabLst>
            </a:pPr>
            <a:r>
              <a:rPr lang="kk-KZ" sz="2000" dirty="0">
                <a:latin typeface="Times New Roman" panose="02020603050405020304" pitchFamily="18" charset="0"/>
                <a:ea typeface="Times New Roman" panose="02020603050405020304" pitchFamily="18" charset="0"/>
              </a:rPr>
              <a:t>Егер IRR&lt; WACC болса, жоба қабылданбайды.</a:t>
            </a:r>
            <a:endParaRPr lang="ru-RU" sz="2400" dirty="0">
              <a:effectLst/>
              <a:latin typeface="Times New Roman" panose="02020603050405020304" pitchFamily="18" charset="0"/>
              <a:ea typeface="Times New Roman" panose="02020603050405020304" pitchFamily="18" charset="0"/>
            </a:endParaRPr>
          </a:p>
        </p:txBody>
      </p:sp>
      <p:sp>
        <p:nvSpPr>
          <p:cNvPr id="7" name="Прямоугольник 6"/>
          <p:cNvSpPr/>
          <p:nvPr/>
        </p:nvSpPr>
        <p:spPr>
          <a:xfrm>
            <a:off x="630974" y="4446698"/>
            <a:ext cx="7978018" cy="1938992"/>
          </a:xfrm>
          <a:prstGeom prst="rect">
            <a:avLst/>
          </a:prstGeom>
        </p:spPr>
        <p:txBody>
          <a:bodyPr wrap="square">
            <a:spAutoFit/>
          </a:bodyPr>
          <a:lstStyle/>
          <a:p>
            <a:pPr indent="288290" algn="just">
              <a:spcAft>
                <a:spcPts val="0"/>
              </a:spcAft>
            </a:pPr>
            <a:r>
              <a:rPr lang="kk-KZ" sz="2000" b="1" dirty="0" smtClean="0">
                <a:latin typeface="Kz Times New Roman"/>
                <a:ea typeface="Times New Roman" panose="02020603050405020304" pitchFamily="18" charset="0"/>
                <a:cs typeface="Times New Roman" panose="02020603050405020304" pitchFamily="18" charset="0"/>
              </a:rPr>
              <a:t>Табыстылықтың </a:t>
            </a:r>
            <a:r>
              <a:rPr lang="kk-KZ" sz="2000" b="1" dirty="0">
                <a:latin typeface="Kz Times New Roman"/>
                <a:ea typeface="Times New Roman" panose="02020603050405020304" pitchFamily="18" charset="0"/>
                <a:cs typeface="Times New Roman" panose="02020603050405020304" pitchFamily="18" charset="0"/>
              </a:rPr>
              <a:t>ішкі </a:t>
            </a:r>
            <a:r>
              <a:rPr lang="kk-KZ" sz="2000" b="1" dirty="0" smtClean="0">
                <a:latin typeface="Kz Times New Roman"/>
                <a:ea typeface="Times New Roman" panose="02020603050405020304" pitchFamily="18" charset="0"/>
                <a:cs typeface="Times New Roman" panose="02020603050405020304" pitchFamily="18" charset="0"/>
              </a:rPr>
              <a:t>нормасы </a:t>
            </a:r>
            <a:r>
              <a:rPr lang="kk-KZ" sz="2000" b="1" dirty="0">
                <a:latin typeface="Kz Times New Roman"/>
                <a:ea typeface="Times New Roman" panose="02020603050405020304" pitchFamily="18" charset="0"/>
                <a:cs typeface="Times New Roman" panose="02020603050405020304" pitchFamily="18" charset="0"/>
              </a:rPr>
              <a:t>– </a:t>
            </a:r>
            <a:r>
              <a:rPr lang="kk-KZ" sz="2000" dirty="0">
                <a:latin typeface="Kz Times New Roman"/>
                <a:ea typeface="Times New Roman" panose="02020603050405020304" pitchFamily="18" charset="0"/>
                <a:cs typeface="Times New Roman" panose="02020603050405020304" pitchFamily="18" charset="0"/>
              </a:rPr>
              <a:t>дисконтты  ставка бойынша анықталады, яғни бастапқы инвестицияларды келешек ақшалай түсімдердің ағымдағы құнымен теңестіру арқылы анықтаймыз. Ішкі табыстылық ставкасы инвестиция тиімділігін анықтаудағы өте күрделі көрсеткіш. Бұл көрсеткіштің мәні қаржылық өлшем бірліктер және нақты кестелер бойынша жүзеге асырылады. </a:t>
            </a:r>
            <a:endParaRPr lang="ru-RU"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818231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11560" y="404664"/>
            <a:ext cx="7560840" cy="1015663"/>
          </a:xfrm>
          <a:prstGeom prst="rect">
            <a:avLst/>
          </a:prstGeom>
        </p:spPr>
        <p:txBody>
          <a:bodyPr wrap="square">
            <a:spAutoFit/>
          </a:bodyPr>
          <a:lstStyle/>
          <a:p>
            <a:r>
              <a:rPr lang="kk-KZ" sz="2000" b="1" dirty="0">
                <a:solidFill>
                  <a:srgbClr val="FF0000"/>
                </a:solidFill>
                <a:latin typeface="Times New Roman" panose="02020603050405020304" pitchFamily="18" charset="0"/>
                <a:ea typeface="Times New Roman" panose="02020603050405020304" pitchFamily="18" charset="0"/>
              </a:rPr>
              <a:t>Пайдалылық  индексі (profitablity index, PI)</a:t>
            </a:r>
            <a:r>
              <a:rPr lang="kk-KZ" sz="2000" dirty="0">
                <a:latin typeface="Times New Roman" panose="02020603050405020304" pitchFamily="18" charset="0"/>
                <a:ea typeface="Times New Roman" panose="02020603050405020304" pitchFamily="18" charset="0"/>
              </a:rPr>
              <a:t> жобаның салыстырмалы пайдалылығын немесе салымдар бірлігіне есептегенде жобадан ақша түсімдерінің ағымдағы құнын көрсетеді. </a:t>
            </a:r>
            <a:endParaRPr lang="ru-RU" sz="2000" dirty="0"/>
          </a:p>
        </p:txBody>
      </p:sp>
      <p:graphicFrame>
        <p:nvGraphicFramePr>
          <p:cNvPr id="5" name="Объект 4"/>
          <p:cNvGraphicFramePr>
            <a:graphicFrameLocks noGrp="1" noChangeAspect="1"/>
          </p:cNvGraphicFramePr>
          <p:nvPr>
            <p:ph idx="1"/>
            <p:extLst>
              <p:ext uri="{D42A27DB-BD31-4B8C-83A1-F6EECF244321}">
                <p14:modId xmlns:p14="http://schemas.microsoft.com/office/powerpoint/2010/main" val="2924318623"/>
              </p:ext>
            </p:extLst>
          </p:nvPr>
        </p:nvGraphicFramePr>
        <p:xfrm>
          <a:off x="1619672" y="1844824"/>
          <a:ext cx="5357812" cy="926198"/>
        </p:xfrm>
        <a:graphic>
          <a:graphicData uri="http://schemas.openxmlformats.org/presentationml/2006/ole">
            <mc:AlternateContent xmlns:mc="http://schemas.openxmlformats.org/markup-compatibility/2006">
              <mc:Choice xmlns:v="urn:schemas-microsoft-com:vml" Requires="v">
                <p:oleObj spid="_x0000_s1038" name="Формула" r:id="rId3" imgW="1180588" imgH="393529" progId="Equation.3">
                  <p:embed/>
                </p:oleObj>
              </mc:Choice>
              <mc:Fallback>
                <p:oleObj name="Формула" r:id="rId3" imgW="1180588" imgH="393529" progId="Equation.3">
                  <p:embed/>
                  <p:pic>
                    <p:nvPicPr>
                      <p:cNvPr id="3" name="Объект 2"/>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9672" y="1844824"/>
                        <a:ext cx="5357812" cy="926198"/>
                      </a:xfrm>
                      <a:prstGeom prst="rect">
                        <a:avLst/>
                      </a:prstGeom>
                      <a:solidFill>
                        <a:srgbClr val="ACDEF7"/>
                      </a:solidFill>
                      <a:ln w="9525">
                        <a:solidFill>
                          <a:schemeClr val="tx1"/>
                        </a:solidFill>
                        <a:miter lim="800000"/>
                        <a:headEnd/>
                        <a:tailEnd/>
                      </a:ln>
                    </p:spPr>
                  </p:pic>
                </p:oleObj>
              </mc:Fallback>
            </mc:AlternateContent>
          </a:graphicData>
        </a:graphic>
      </p:graphicFrame>
      <p:sp>
        <p:nvSpPr>
          <p:cNvPr id="7" name="Прямоугольник 6"/>
          <p:cNvSpPr/>
          <p:nvPr/>
        </p:nvSpPr>
        <p:spPr>
          <a:xfrm>
            <a:off x="842612" y="3501008"/>
            <a:ext cx="7497304" cy="1631216"/>
          </a:xfrm>
          <a:prstGeom prst="rect">
            <a:avLst/>
          </a:prstGeom>
        </p:spPr>
        <p:txBody>
          <a:bodyPr wrap="square">
            <a:spAutoFit/>
          </a:bodyPr>
          <a:lstStyle/>
          <a:p>
            <a:pPr indent="288290" algn="just">
              <a:spcAft>
                <a:spcPts val="0"/>
              </a:spcAft>
            </a:pPr>
            <a:r>
              <a:rPr lang="kk-KZ" sz="2000" dirty="0">
                <a:latin typeface="Kz Times New Roman"/>
                <a:ea typeface="Times New Roman" panose="02020603050405020304" pitchFamily="18" charset="0"/>
                <a:cs typeface="Times New Roman" panose="02020603050405020304" pitchFamily="18" charset="0"/>
              </a:rPr>
              <a:t>Егер тиімділік коэффицентінің мәні 1 ден кіші немесе 1 ге тең болса, онда осы инвестициялық жоба бойынша кәсіпорында қосымша табыс алынбайды. Егер тиімділік коэффицентінің мәні 1 ден үлкен болса, онда бұл инвестициялық жоба жүзеге асырылады.</a:t>
            </a:r>
            <a:endParaRPr lang="ru-RU"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88922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539552" y="332656"/>
            <a:ext cx="7992888" cy="1323439"/>
          </a:xfrm>
          <a:prstGeom prst="rect">
            <a:avLst/>
          </a:prstGeom>
        </p:spPr>
        <p:txBody>
          <a:bodyPr wrap="square">
            <a:spAutoFit/>
          </a:bodyPr>
          <a:lstStyle/>
          <a:p>
            <a:pPr indent="342900" algn="just">
              <a:spcAft>
                <a:spcPts val="0"/>
              </a:spcAft>
              <a:tabLst>
                <a:tab pos="3267075" algn="l"/>
              </a:tabLst>
            </a:pPr>
            <a:r>
              <a:rPr lang="kk-KZ" sz="2000" b="1" dirty="0" smtClean="0">
                <a:solidFill>
                  <a:srgbClr val="FF0000"/>
                </a:solidFill>
                <a:latin typeface="Times New Roman" panose="02020603050405020304" pitchFamily="18" charset="0"/>
                <a:ea typeface="Times New Roman" panose="02020603050405020304" pitchFamily="18" charset="0"/>
              </a:rPr>
              <a:t>Өтелу мерзімінің </a:t>
            </a:r>
            <a:r>
              <a:rPr lang="kk-KZ" sz="2000" b="1" dirty="0">
                <a:solidFill>
                  <a:srgbClr val="FF0000"/>
                </a:solidFill>
                <a:latin typeface="Times New Roman" panose="02020603050405020304" pitchFamily="18" charset="0"/>
                <a:ea typeface="Times New Roman" panose="02020603050405020304" pitchFamily="18" charset="0"/>
              </a:rPr>
              <a:t>дисконтты кезеңі (discounted payback period</a:t>
            </a:r>
            <a:r>
              <a:rPr lang="kk-KZ" sz="2000" b="1" dirty="0" smtClean="0">
                <a:solidFill>
                  <a:srgbClr val="FF0000"/>
                </a:solidFill>
                <a:latin typeface="Times New Roman" panose="02020603050405020304" pitchFamily="18" charset="0"/>
                <a:ea typeface="Times New Roman" panose="02020603050405020304" pitchFamily="18" charset="0"/>
              </a:rPr>
              <a:t>, DRR</a:t>
            </a:r>
            <a:r>
              <a:rPr lang="kk-KZ" sz="2000" b="1" dirty="0">
                <a:solidFill>
                  <a:srgbClr val="FF0000"/>
                </a:solidFill>
                <a:latin typeface="Times New Roman" panose="02020603050405020304" pitchFamily="18" charset="0"/>
                <a:ea typeface="Times New Roman" panose="02020603050405020304" pitchFamily="18" charset="0"/>
              </a:rPr>
              <a:t>)</a:t>
            </a:r>
            <a:r>
              <a:rPr lang="kk-KZ" sz="2000" dirty="0">
                <a:latin typeface="Times New Roman" panose="02020603050405020304" pitchFamily="18" charset="0"/>
                <a:ea typeface="Times New Roman" panose="02020603050405020304" pitchFamily="18" charset="0"/>
              </a:rPr>
              <a:t> – инвестициялық жобаны қаржыландырудан бастап дисконтталған табыстар ағыны дисконтталған шығындар ағынына тең болған сәтке дейінгі уақыт кезеңі.</a:t>
            </a:r>
            <a:endParaRPr lang="ru-RU" sz="2400" dirty="0">
              <a:effectLst/>
              <a:latin typeface="Times New Roman" panose="02020603050405020304" pitchFamily="18" charset="0"/>
              <a:ea typeface="Times New Roman" panose="02020603050405020304" pitchFamily="18" charset="0"/>
            </a:endParaRPr>
          </a:p>
        </p:txBody>
      </p:sp>
      <p:sp>
        <p:nvSpPr>
          <p:cNvPr id="3" name="Прямоугольник 2"/>
          <p:cNvSpPr/>
          <p:nvPr/>
        </p:nvSpPr>
        <p:spPr>
          <a:xfrm>
            <a:off x="519269" y="3645024"/>
            <a:ext cx="7992888" cy="2554545"/>
          </a:xfrm>
          <a:prstGeom prst="rect">
            <a:avLst/>
          </a:prstGeom>
        </p:spPr>
        <p:txBody>
          <a:bodyPr wrap="square">
            <a:spAutoFit/>
          </a:bodyPr>
          <a:lstStyle/>
          <a:p>
            <a:pPr indent="288290" algn="just">
              <a:spcAft>
                <a:spcPts val="0"/>
              </a:spcAft>
            </a:pPr>
            <a:r>
              <a:rPr lang="kk-KZ" sz="2000" b="1" dirty="0">
                <a:latin typeface="Kz Times New Roman"/>
                <a:ea typeface="Times New Roman" panose="02020603050405020304" pitchFamily="18" charset="0"/>
                <a:cs typeface="Times New Roman" panose="02020603050405020304" pitchFamily="18" charset="0"/>
              </a:rPr>
              <a:t>Инвестициялардың өтелу мерзімі – </a:t>
            </a:r>
            <a:r>
              <a:rPr lang="kk-KZ" sz="2000" dirty="0">
                <a:latin typeface="Kz Times New Roman"/>
                <a:ea typeface="Times New Roman" panose="02020603050405020304" pitchFamily="18" charset="0"/>
                <a:cs typeface="Times New Roman" panose="02020603050405020304" pitchFamily="18" charset="0"/>
              </a:rPr>
              <a:t>инвестициялық жобалардың тиімділігін есептеудегі</a:t>
            </a:r>
            <a:r>
              <a:rPr lang="kk-KZ" sz="2000" b="1" dirty="0">
                <a:latin typeface="Kz Times New Roman"/>
                <a:ea typeface="Times New Roman" panose="02020603050405020304" pitchFamily="18" charset="0"/>
                <a:cs typeface="Times New Roman" panose="02020603050405020304" pitchFamily="18" charset="0"/>
              </a:rPr>
              <a:t> </a:t>
            </a:r>
            <a:r>
              <a:rPr lang="kk-KZ" sz="2000" dirty="0">
                <a:latin typeface="Kz Times New Roman"/>
                <a:ea typeface="Times New Roman" panose="02020603050405020304" pitchFamily="18" charset="0"/>
                <a:cs typeface="Times New Roman" panose="02020603050405020304" pitchFamily="18" charset="0"/>
              </a:rPr>
              <a:t>практикада кеңінен таралған және қолайлы көрсеткіштердің бірі. </a:t>
            </a:r>
            <a:r>
              <a:rPr lang="kk-KZ" sz="2000" b="1" dirty="0">
                <a:latin typeface="Kz Times New Roman"/>
                <a:ea typeface="Times New Roman" panose="02020603050405020304" pitchFamily="18" charset="0"/>
                <a:cs typeface="Times New Roman" panose="02020603050405020304" pitchFamily="18" charset="0"/>
              </a:rPr>
              <a:t>Инвестициялардың</a:t>
            </a:r>
            <a:r>
              <a:rPr lang="kk-KZ" sz="2000" dirty="0">
                <a:latin typeface="Kz Times New Roman"/>
                <a:ea typeface="Times New Roman" panose="02020603050405020304" pitchFamily="18" charset="0"/>
                <a:cs typeface="Times New Roman" panose="02020603050405020304" pitchFamily="18" charset="0"/>
              </a:rPr>
              <a:t> </a:t>
            </a:r>
            <a:r>
              <a:rPr lang="kk-KZ" sz="2000" b="1" dirty="0">
                <a:latin typeface="Kz Times New Roman"/>
                <a:ea typeface="Times New Roman" panose="02020603050405020304" pitchFamily="18" charset="0"/>
                <a:cs typeface="Times New Roman" panose="02020603050405020304" pitchFamily="18" charset="0"/>
              </a:rPr>
              <a:t>өтелу мерзімін есептеу - </a:t>
            </a:r>
            <a:r>
              <a:rPr lang="kk-KZ" sz="2000" dirty="0">
                <a:latin typeface="Kz Times New Roman"/>
                <a:ea typeface="Times New Roman" panose="02020603050405020304" pitchFamily="18" charset="0"/>
                <a:cs typeface="Times New Roman" panose="02020603050405020304" pitchFamily="18" charset="0"/>
              </a:rPr>
              <a:t>инвестициялардан алынатын болжанған табыстарды тең бөлуге байланысты болады.</a:t>
            </a:r>
            <a:r>
              <a:rPr lang="kk-KZ" sz="2000" b="1" dirty="0">
                <a:latin typeface="Kz Times New Roman"/>
                <a:ea typeface="Times New Roman" panose="02020603050405020304" pitchFamily="18" charset="0"/>
                <a:cs typeface="Times New Roman" panose="02020603050405020304" pitchFamily="18" charset="0"/>
              </a:rPr>
              <a:t> </a:t>
            </a:r>
            <a:r>
              <a:rPr lang="kk-KZ" sz="2000" dirty="0">
                <a:latin typeface="Kz Times New Roman"/>
                <a:ea typeface="Times New Roman" panose="02020603050405020304" pitchFamily="18" charset="0"/>
                <a:cs typeface="Times New Roman" panose="02020603050405020304" pitchFamily="18" charset="0"/>
              </a:rPr>
              <a:t>Егер</a:t>
            </a:r>
            <a:r>
              <a:rPr lang="kk-KZ" sz="2000" b="1" dirty="0">
                <a:latin typeface="Kz Times New Roman"/>
                <a:ea typeface="Times New Roman" panose="02020603050405020304" pitchFamily="18" charset="0"/>
                <a:cs typeface="Times New Roman" panose="02020603050405020304" pitchFamily="18" charset="0"/>
              </a:rPr>
              <a:t> алынған </a:t>
            </a:r>
            <a:r>
              <a:rPr lang="kk-KZ" sz="2000" dirty="0">
                <a:latin typeface="Kz Times New Roman"/>
                <a:ea typeface="Times New Roman" panose="02020603050405020304" pitchFamily="18" charset="0"/>
                <a:cs typeface="Times New Roman" panose="02020603050405020304" pitchFamily="18" charset="0"/>
              </a:rPr>
              <a:t>табыс жылдар бойынша тең бөлінсе, онда инвестициялардың өтелу мерзімі уақыт бойынша шығындардың жылдық табыс деңгейіне қатынасы бойынша есептеледі.</a:t>
            </a:r>
            <a:endParaRPr lang="ru-RU" sz="2400" dirty="0">
              <a:effectLst/>
              <a:latin typeface="Times New Roman" panose="02020603050405020304" pitchFamily="18" charset="0"/>
              <a:ea typeface="Times New Roman" panose="02020603050405020304" pitchFamily="18" charset="0"/>
            </a:endParaRPr>
          </a:p>
        </p:txBody>
      </p:sp>
      <p:pic>
        <p:nvPicPr>
          <p:cNvPr id="9" name="Picture 1"/>
          <p:cNvPicPr>
            <a:picLocks noChangeAspect="1" noChangeArrowheads="1"/>
          </p:cNvPicPr>
          <p:nvPr/>
        </p:nvPicPr>
        <p:blipFill>
          <a:blip r:embed="rId2">
            <a:duotone>
              <a:prstClr val="black"/>
              <a:schemeClr val="accent1">
                <a:tint val="45000"/>
                <a:satMod val="400000"/>
              </a:schemeClr>
            </a:duotone>
          </a:blip>
          <a:srcRect/>
          <a:stretch>
            <a:fillRect/>
          </a:stretch>
        </p:blipFill>
        <p:spPr bwMode="auto">
          <a:xfrm>
            <a:off x="2854409" y="1954060"/>
            <a:ext cx="3363173" cy="13088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950716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5463" y="172564"/>
            <a:ext cx="8429684" cy="707886"/>
          </a:xfrm>
          <a:prstGeom prst="rect">
            <a:avLst/>
          </a:prstGeom>
        </p:spPr>
        <p:txBody>
          <a:bodyPr wrap="square">
            <a:spAutoFit/>
          </a:bodyPr>
          <a:lstStyle/>
          <a:p>
            <a:r>
              <a:rPr lang="ru-RU" sz="2000" dirty="0" err="1" smtClean="0">
                <a:solidFill>
                  <a:srgbClr val="0070C0"/>
                </a:solidFill>
                <a:latin typeface="Times New Roman" pitchFamily="18" charset="0"/>
                <a:cs typeface="Times New Roman" pitchFamily="18" charset="0"/>
              </a:rPr>
              <a:t>Инвестициялы</a:t>
            </a:r>
            <a:r>
              <a:rPr lang="kk-KZ" sz="2000" dirty="0" smtClean="0">
                <a:solidFill>
                  <a:srgbClr val="0070C0"/>
                </a:solidFill>
                <a:latin typeface="Times New Roman" pitchFamily="18" charset="0"/>
                <a:cs typeface="Times New Roman" pitchFamily="18" charset="0"/>
              </a:rPr>
              <a:t>қ </a:t>
            </a:r>
            <a:r>
              <a:rPr lang="ru-RU" sz="2000" dirty="0" err="1" smtClean="0">
                <a:solidFill>
                  <a:srgbClr val="0070C0"/>
                </a:solidFill>
                <a:latin typeface="Times New Roman" pitchFamily="18" charset="0"/>
                <a:cs typeface="Times New Roman" pitchFamily="18" charset="0"/>
              </a:rPr>
              <a:t>жобалардың</a:t>
            </a:r>
            <a:r>
              <a:rPr lang="ru-RU" sz="2000" dirty="0" err="1">
                <a:solidFill>
                  <a:srgbClr val="0070C0"/>
                </a:solidFill>
                <a:latin typeface="Times New Roman" pitchFamily="18" charset="0"/>
                <a:cs typeface="Times New Roman" pitchFamily="18" charset="0"/>
              </a:rPr>
              <a:t> </a:t>
            </a:r>
            <a:r>
              <a:rPr lang="ru-RU" sz="2000" dirty="0" err="1" smtClean="0">
                <a:solidFill>
                  <a:srgbClr val="0070C0"/>
                </a:solidFill>
                <a:latin typeface="Times New Roman" pitchFamily="18" charset="0"/>
                <a:cs typeface="Times New Roman" pitchFamily="18" charset="0"/>
              </a:rPr>
              <a:t>тиімділігін</a:t>
            </a:r>
            <a:r>
              <a:rPr lang="ru-RU" sz="2000" dirty="0" smtClean="0">
                <a:solidFill>
                  <a:srgbClr val="0070C0"/>
                </a:solidFill>
                <a:latin typeface="Times New Roman" pitchFamily="18" charset="0"/>
                <a:cs typeface="Times New Roman" pitchFamily="18" charset="0"/>
              </a:rPr>
              <a:t> </a:t>
            </a:r>
            <a:r>
              <a:rPr lang="ru-RU" sz="2000" dirty="0" err="1" smtClean="0">
                <a:solidFill>
                  <a:srgbClr val="0070C0"/>
                </a:solidFill>
                <a:latin typeface="Times New Roman" pitchFamily="18" charset="0"/>
                <a:cs typeface="Times New Roman" pitchFamily="18" charset="0"/>
              </a:rPr>
              <a:t>бағалау үшін қолданылатын негізгі</a:t>
            </a:r>
            <a:r>
              <a:rPr lang="ru-RU" sz="2000" dirty="0" smtClean="0">
                <a:solidFill>
                  <a:srgbClr val="0070C0"/>
                </a:solidFill>
                <a:latin typeface="Times New Roman" pitchFamily="18" charset="0"/>
                <a:cs typeface="Times New Roman" pitchFamily="18" charset="0"/>
              </a:rPr>
              <a:t> </a:t>
            </a:r>
            <a:r>
              <a:rPr lang="ru-RU" sz="2000" dirty="0" err="1" smtClean="0">
                <a:solidFill>
                  <a:srgbClr val="0070C0"/>
                </a:solidFill>
                <a:latin typeface="Times New Roman" pitchFamily="18" charset="0"/>
                <a:cs typeface="Times New Roman" pitchFamily="18" charset="0"/>
              </a:rPr>
              <a:t>көрсеткіштер.</a:t>
            </a:r>
            <a:endParaRPr lang="ru-RU" dirty="0" smtClean="0">
              <a:solidFill>
                <a:srgbClr val="0070C0"/>
              </a:solidFill>
              <a:latin typeface="Times New Roman" pitchFamily="18" charset="0"/>
              <a:cs typeface="Times New Roman" pitchFamily="18" charset="0"/>
            </a:endParaRPr>
          </a:p>
        </p:txBody>
      </p:sp>
      <p:sp>
        <p:nvSpPr>
          <p:cNvPr id="3" name="Прямоугольник 2"/>
          <p:cNvSpPr/>
          <p:nvPr/>
        </p:nvSpPr>
        <p:spPr>
          <a:xfrm>
            <a:off x="2714612" y="1000108"/>
            <a:ext cx="4400372" cy="400110"/>
          </a:xfrm>
          <a:prstGeom prst="rect">
            <a:avLst/>
          </a:prstGeom>
        </p:spPr>
        <p:txBody>
          <a:bodyPr wrap="none">
            <a:spAutoFit/>
          </a:bodyPr>
          <a:lstStyle/>
          <a:p>
            <a:r>
              <a:rPr lang="ru-RU" sz="2000" b="1" dirty="0" err="1" smtClean="0">
                <a:solidFill>
                  <a:srgbClr val="FF0000"/>
                </a:solidFill>
                <a:latin typeface="Times New Roman" pitchFamily="18" charset="0"/>
                <a:cs typeface="Times New Roman" pitchFamily="18" charset="0"/>
              </a:rPr>
              <a:t>Динамикалық өтелу кезеңін есептеу</a:t>
            </a:r>
            <a:endParaRPr lang="ru-RU" sz="2000" b="1" dirty="0">
              <a:solidFill>
                <a:srgbClr val="FF0000"/>
              </a:solidFill>
              <a:latin typeface="Times New Roman" pitchFamily="18" charset="0"/>
              <a:cs typeface="Times New Roman" pitchFamily="18" charset="0"/>
            </a:endParaRPr>
          </a:p>
        </p:txBody>
      </p:sp>
      <p:graphicFrame>
        <p:nvGraphicFramePr>
          <p:cNvPr id="4" name="Таблица 3"/>
          <p:cNvGraphicFramePr>
            <a:graphicFrameLocks noGrp="1"/>
          </p:cNvGraphicFramePr>
          <p:nvPr/>
        </p:nvGraphicFramePr>
        <p:xfrm>
          <a:off x="285720" y="1500174"/>
          <a:ext cx="8572559" cy="2286015"/>
        </p:xfrm>
        <a:graphic>
          <a:graphicData uri="http://schemas.openxmlformats.org/drawingml/2006/table">
            <a:tbl>
              <a:tblPr firstRow="1" bandRow="1">
                <a:tableStyleId>{5C22544A-7EE6-4342-B048-85BDC9FD1C3A}</a:tableStyleId>
              </a:tblPr>
              <a:tblGrid>
                <a:gridCol w="1682465">
                  <a:extLst>
                    <a:ext uri="{9D8B030D-6E8A-4147-A177-3AD203B41FA5}">
                      <a16:colId xmlns:a16="http://schemas.microsoft.com/office/drawing/2014/main" val="20000"/>
                    </a:ext>
                  </a:extLst>
                </a:gridCol>
                <a:gridCol w="889303">
                  <a:extLst>
                    <a:ext uri="{9D8B030D-6E8A-4147-A177-3AD203B41FA5}">
                      <a16:colId xmlns:a16="http://schemas.microsoft.com/office/drawing/2014/main" val="20001"/>
                    </a:ext>
                  </a:extLst>
                </a:gridCol>
                <a:gridCol w="928694">
                  <a:extLst>
                    <a:ext uri="{9D8B030D-6E8A-4147-A177-3AD203B41FA5}">
                      <a16:colId xmlns:a16="http://schemas.microsoft.com/office/drawing/2014/main" val="20002"/>
                    </a:ext>
                  </a:extLst>
                </a:gridCol>
                <a:gridCol w="857256">
                  <a:extLst>
                    <a:ext uri="{9D8B030D-6E8A-4147-A177-3AD203B41FA5}">
                      <a16:colId xmlns:a16="http://schemas.microsoft.com/office/drawing/2014/main" val="20003"/>
                    </a:ext>
                  </a:extLst>
                </a:gridCol>
                <a:gridCol w="857256">
                  <a:extLst>
                    <a:ext uri="{9D8B030D-6E8A-4147-A177-3AD203B41FA5}">
                      <a16:colId xmlns:a16="http://schemas.microsoft.com/office/drawing/2014/main" val="20004"/>
                    </a:ext>
                  </a:extLst>
                </a:gridCol>
                <a:gridCol w="928694">
                  <a:extLst>
                    <a:ext uri="{9D8B030D-6E8A-4147-A177-3AD203B41FA5}">
                      <a16:colId xmlns:a16="http://schemas.microsoft.com/office/drawing/2014/main" val="20005"/>
                    </a:ext>
                  </a:extLst>
                </a:gridCol>
                <a:gridCol w="928694">
                  <a:extLst>
                    <a:ext uri="{9D8B030D-6E8A-4147-A177-3AD203B41FA5}">
                      <a16:colId xmlns:a16="http://schemas.microsoft.com/office/drawing/2014/main" val="20006"/>
                    </a:ext>
                  </a:extLst>
                </a:gridCol>
                <a:gridCol w="1500197">
                  <a:extLst>
                    <a:ext uri="{9D8B030D-6E8A-4147-A177-3AD203B41FA5}">
                      <a16:colId xmlns:a16="http://schemas.microsoft.com/office/drawing/2014/main" val="20007"/>
                    </a:ext>
                  </a:extLst>
                </a:gridCol>
              </a:tblGrid>
              <a:tr h="585342">
                <a:tc rowSpan="2">
                  <a:txBody>
                    <a:bodyPr/>
                    <a:lstStyle/>
                    <a:p>
                      <a:pPr algn="ctr"/>
                      <a:r>
                        <a:rPr lang="kk-KZ" dirty="0" smtClean="0">
                          <a:latin typeface="Times New Roman" pitchFamily="18" charset="0"/>
                          <a:cs typeface="Times New Roman" pitchFamily="18" charset="0"/>
                        </a:rPr>
                        <a:t>Көрсеткіштер</a:t>
                      </a:r>
                      <a:endParaRPr lang="ru-RU" dirty="0">
                        <a:latin typeface="Times New Roman" pitchFamily="18" charset="0"/>
                        <a:cs typeface="Times New Roman" pitchFamily="18" charset="0"/>
                      </a:endParaRPr>
                    </a:p>
                  </a:txBody>
                  <a:tcPr/>
                </a:tc>
                <a:tc gridSpan="6">
                  <a:txBody>
                    <a:bodyPr/>
                    <a:lstStyle/>
                    <a:p>
                      <a:pPr algn="ctr"/>
                      <a:r>
                        <a:rPr lang="kk-KZ" dirty="0" smtClean="0">
                          <a:latin typeface="Times New Roman" pitchFamily="18" charset="0"/>
                          <a:cs typeface="Times New Roman" pitchFamily="18" charset="0"/>
                        </a:rPr>
                        <a:t>Жылдар</a:t>
                      </a:r>
                      <a:endParaRPr lang="ru-RU" dirty="0">
                        <a:latin typeface="Times New Roman" pitchFamily="18" charset="0"/>
                        <a:cs typeface="Times New Roman" pitchFamily="18" charset="0"/>
                      </a:endParaRPr>
                    </a:p>
                  </a:txBody>
                  <a:tcPr>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rowSpan="2">
                  <a:txBody>
                    <a:bodyPr/>
                    <a:lstStyle/>
                    <a:p>
                      <a:pPr algn="ctr"/>
                      <a:r>
                        <a:rPr lang="kk-KZ" dirty="0" smtClean="0">
                          <a:latin typeface="Times New Roman" pitchFamily="18" charset="0"/>
                          <a:cs typeface="Times New Roman" pitchFamily="18" charset="0"/>
                        </a:rPr>
                        <a:t>Қорытынды</a:t>
                      </a:r>
                      <a:endParaRPr lang="ru-RU" dirty="0">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585342">
                <a:tc vMerge="1">
                  <a:txBody>
                    <a:bodyPr/>
                    <a:lstStyle/>
                    <a:p>
                      <a:endParaRPr lang="ru-RU"/>
                    </a:p>
                  </a:txBody>
                  <a:tcPr/>
                </a:tc>
                <a:tc>
                  <a:txBody>
                    <a:bodyPr/>
                    <a:lstStyle/>
                    <a:p>
                      <a:pPr algn="ctr"/>
                      <a:r>
                        <a:rPr lang="kk-KZ" b="1" dirty="0" smtClean="0">
                          <a:latin typeface="Times New Roman" pitchFamily="18" charset="0"/>
                          <a:cs typeface="Times New Roman" pitchFamily="18" charset="0"/>
                        </a:rPr>
                        <a:t>0</a:t>
                      </a:r>
                      <a:endParaRPr lang="ru-RU" b="1" dirty="0">
                        <a:latin typeface="Times New Roman" pitchFamily="18" charset="0"/>
                        <a:cs typeface="Times New Roman" pitchFamily="18"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kk-KZ" b="1" dirty="0" smtClean="0">
                          <a:latin typeface="Times New Roman" pitchFamily="18" charset="0"/>
                          <a:cs typeface="Times New Roman" pitchFamily="18" charset="0"/>
                        </a:rPr>
                        <a:t>І</a:t>
                      </a:r>
                      <a:endParaRPr lang="ru-RU" b="1"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kk-KZ" b="1" dirty="0" smtClean="0">
                          <a:latin typeface="Times New Roman" pitchFamily="18" charset="0"/>
                          <a:cs typeface="Times New Roman" pitchFamily="18" charset="0"/>
                        </a:rPr>
                        <a:t>ІІ</a:t>
                      </a:r>
                      <a:endParaRPr lang="ru-RU" b="1"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kk-KZ" b="1" dirty="0" smtClean="0">
                          <a:solidFill>
                            <a:schemeClr val="tx1"/>
                          </a:solidFill>
                          <a:latin typeface="Times New Roman" pitchFamily="18" charset="0"/>
                          <a:cs typeface="Times New Roman" pitchFamily="18" charset="0"/>
                        </a:rPr>
                        <a:t>ІІІ</a:t>
                      </a:r>
                      <a:endParaRPr lang="ru-RU"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kk-KZ" b="1" dirty="0" smtClean="0">
                          <a:solidFill>
                            <a:srgbClr val="FF0000"/>
                          </a:solidFill>
                          <a:latin typeface="Times New Roman" pitchFamily="18" charset="0"/>
                          <a:cs typeface="Times New Roman" pitchFamily="18" charset="0"/>
                        </a:rPr>
                        <a:t>І</a:t>
                      </a:r>
                      <a:r>
                        <a:rPr lang="en-US" b="1" dirty="0" smtClean="0">
                          <a:solidFill>
                            <a:srgbClr val="FF0000"/>
                          </a:solidFill>
                          <a:latin typeface="Times New Roman" pitchFamily="18" charset="0"/>
                          <a:cs typeface="Times New Roman" pitchFamily="18" charset="0"/>
                        </a:rPr>
                        <a:t>V</a:t>
                      </a:r>
                      <a:endParaRPr lang="ru-RU" b="1" dirty="0">
                        <a:solidFill>
                          <a:srgbClr val="FF0000"/>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B050"/>
                          </a:solidFill>
                          <a:latin typeface="Times New Roman" pitchFamily="18" charset="0"/>
                          <a:cs typeface="Times New Roman" pitchFamily="18" charset="0"/>
                        </a:rPr>
                        <a:t>V</a:t>
                      </a:r>
                      <a:endParaRPr lang="ru-RU" b="1" dirty="0">
                        <a:solidFill>
                          <a:srgbClr val="00B050"/>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tc>
                <a:extLst>
                  <a:ext uri="{0D108BD9-81ED-4DB2-BD59-A6C34878D82A}">
                    <a16:rowId xmlns:a16="http://schemas.microsoft.com/office/drawing/2014/main" val="10001"/>
                  </a:ext>
                </a:extLst>
              </a:tr>
              <a:tr h="1115331">
                <a:tc>
                  <a:txBody>
                    <a:bodyPr/>
                    <a:lstStyle/>
                    <a:p>
                      <a:pPr algn="ctr"/>
                      <a:r>
                        <a:rPr lang="ru-RU" dirty="0" smtClean="0">
                          <a:latin typeface="Times New Roman" pitchFamily="18" charset="0"/>
                          <a:cs typeface="Times New Roman" pitchFamily="18" charset="0"/>
                        </a:rPr>
                        <a:t>Таза </a:t>
                      </a:r>
                      <a:r>
                        <a:rPr lang="ru-RU" dirty="0" err="1" smtClean="0">
                          <a:latin typeface="Times New Roman" pitchFamily="18" charset="0"/>
                          <a:cs typeface="Times New Roman" pitchFamily="18" charset="0"/>
                        </a:rPr>
                        <a:t>ақша ағымы</a:t>
                      </a:r>
                      <a:endParaRPr lang="ru-RU" dirty="0" smtClean="0">
                        <a:latin typeface="Times New Roman" pitchFamily="18" charset="0"/>
                        <a:cs typeface="Times New Roman" pitchFamily="18" charset="0"/>
                      </a:endParaRPr>
                    </a:p>
                    <a:p>
                      <a:pPr algn="ctr"/>
                      <a:r>
                        <a:rPr lang="kk-KZ" dirty="0" smtClean="0">
                          <a:latin typeface="Times New Roman" pitchFamily="18" charset="0"/>
                          <a:cs typeface="Times New Roman" pitchFamily="18" charset="0"/>
                        </a:rPr>
                        <a:t>өспелі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түрде</a:t>
                      </a:r>
                      <a:endParaRPr lang="ru-RU" dirty="0">
                        <a:latin typeface="Times New Roman" pitchFamily="18" charset="0"/>
                        <a:cs typeface="Times New Roman" pitchFamily="18" charset="0"/>
                      </a:endParaRPr>
                    </a:p>
                  </a:txBody>
                  <a:tcPr/>
                </a:tc>
                <a:tc>
                  <a:txBody>
                    <a:bodyPr/>
                    <a:lstStyle/>
                    <a:p>
                      <a:pPr algn="ctr"/>
                      <a:r>
                        <a:rPr lang="kk-KZ" b="1" dirty="0" smtClean="0">
                          <a:latin typeface="Times New Roman" pitchFamily="18" charset="0"/>
                          <a:cs typeface="Times New Roman" pitchFamily="18" charset="0"/>
                        </a:rPr>
                        <a:t>-750</a:t>
                      </a:r>
                      <a:endParaRPr lang="ru-RU" b="1" dirty="0">
                        <a:latin typeface="Times New Roman" pitchFamily="18" charset="0"/>
                        <a:cs typeface="Times New Roman" pitchFamily="18"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kk-KZ" b="1" dirty="0" smtClean="0">
                          <a:latin typeface="Times New Roman" pitchFamily="18" charset="0"/>
                          <a:cs typeface="Times New Roman" pitchFamily="18" charset="0"/>
                        </a:rPr>
                        <a:t>-1749</a:t>
                      </a:r>
                    </a:p>
                    <a:p>
                      <a:pPr algn="ctr"/>
                      <a:endParaRPr lang="kk-KZ" b="1" dirty="0" smtClean="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kk-KZ" b="1" dirty="0" smtClean="0">
                          <a:latin typeface="Times New Roman" pitchFamily="18" charset="0"/>
                          <a:cs typeface="Times New Roman" pitchFamily="18" charset="0"/>
                        </a:rPr>
                        <a:t>-1842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kk-KZ" b="1" dirty="0" smtClean="0">
                          <a:solidFill>
                            <a:schemeClr val="tx1"/>
                          </a:solidFill>
                          <a:latin typeface="Times New Roman" pitchFamily="18" charset="0"/>
                          <a:cs typeface="Times New Roman" pitchFamily="18" charset="0"/>
                        </a:rPr>
                        <a:t>-1286</a:t>
                      </a:r>
                      <a:endParaRPr lang="ru-RU"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kk-KZ" b="1" dirty="0" smtClean="0">
                          <a:solidFill>
                            <a:srgbClr val="FF0000"/>
                          </a:solidFill>
                          <a:latin typeface="Times New Roman" pitchFamily="18" charset="0"/>
                          <a:cs typeface="Times New Roman" pitchFamily="18" charset="0"/>
                        </a:rPr>
                        <a:t>-436</a:t>
                      </a:r>
                      <a:endParaRPr lang="ru-RU" b="1" dirty="0">
                        <a:solidFill>
                          <a:srgbClr val="FF0000"/>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kk-KZ" b="1" dirty="0" smtClean="0">
                          <a:solidFill>
                            <a:srgbClr val="00B050"/>
                          </a:solidFill>
                          <a:latin typeface="Times New Roman" pitchFamily="18" charset="0"/>
                          <a:cs typeface="Times New Roman" pitchFamily="18" charset="0"/>
                        </a:rPr>
                        <a:t>253</a:t>
                      </a:r>
                      <a:endParaRPr lang="ru-RU" b="1" dirty="0">
                        <a:solidFill>
                          <a:srgbClr val="00B050"/>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kk-KZ" dirty="0" smtClean="0">
                          <a:latin typeface="Times New Roman" pitchFamily="18" charset="0"/>
                          <a:cs typeface="Times New Roman" pitchFamily="18" charset="0"/>
                        </a:rPr>
                        <a:t>Х</a:t>
                      </a:r>
                      <a:endParaRPr lang="ru-RU" dirty="0">
                        <a:latin typeface="Times New Roman" pitchFamily="18" charset="0"/>
                        <a:cs typeface="Times New Roman" pitchFamily="18" charset="0"/>
                      </a:endParaRPr>
                    </a:p>
                  </a:txBody>
                  <a:tcPr/>
                </a:tc>
                <a:extLst>
                  <a:ext uri="{0D108BD9-81ED-4DB2-BD59-A6C34878D82A}">
                    <a16:rowId xmlns:a16="http://schemas.microsoft.com/office/drawing/2014/main" val="10002"/>
                  </a:ext>
                </a:extLst>
              </a:tr>
            </a:tbl>
          </a:graphicData>
        </a:graphic>
      </p:graphicFrame>
      <p:sp>
        <p:nvSpPr>
          <p:cNvPr id="5" name="Прямоугольник 4"/>
          <p:cNvSpPr/>
          <p:nvPr/>
        </p:nvSpPr>
        <p:spPr>
          <a:xfrm>
            <a:off x="357158" y="3857628"/>
            <a:ext cx="8286808" cy="1015663"/>
          </a:xfrm>
          <a:prstGeom prst="rect">
            <a:avLst/>
          </a:prstGeom>
        </p:spPr>
        <p:txBody>
          <a:bodyPr wrap="square">
            <a:spAutoFit/>
          </a:bodyPr>
          <a:lstStyle/>
          <a:p>
            <a:r>
              <a:rPr lang="ru-RU" sz="2000" dirty="0" err="1" smtClean="0">
                <a:solidFill>
                  <a:srgbClr val="0070C0"/>
                </a:solidFill>
                <a:latin typeface="Times New Roman" pitchFamily="18" charset="0"/>
                <a:cs typeface="Times New Roman" pitchFamily="18" charset="0"/>
              </a:rPr>
              <a:t>Динамикалық өтеу мерзімі</a:t>
            </a:r>
            <a:r>
              <a:rPr lang="ru-RU" sz="2000" dirty="0" smtClean="0">
                <a:solidFill>
                  <a:srgbClr val="0070C0"/>
                </a:solidFill>
                <a:latin typeface="Times New Roman" pitchFamily="18" charset="0"/>
                <a:cs typeface="Times New Roman" pitchFamily="18" charset="0"/>
              </a:rPr>
              <a:t> </a:t>
            </a:r>
            <a:r>
              <a:rPr lang="ru-RU" sz="2000" dirty="0" err="1" smtClean="0">
                <a:solidFill>
                  <a:srgbClr val="0070C0"/>
                </a:solidFill>
                <a:latin typeface="Times New Roman" pitchFamily="18" charset="0"/>
                <a:cs typeface="Times New Roman" pitchFamily="18" charset="0"/>
              </a:rPr>
              <a:t>жобаны</a:t>
            </a:r>
            <a:r>
              <a:rPr lang="ru-RU" sz="2000" dirty="0" smtClean="0">
                <a:solidFill>
                  <a:srgbClr val="0070C0"/>
                </a:solidFill>
                <a:latin typeface="Times New Roman" pitchFamily="18" charset="0"/>
                <a:cs typeface="Times New Roman" pitchFamily="18" charset="0"/>
              </a:rPr>
              <a:t> </a:t>
            </a:r>
            <a:r>
              <a:rPr lang="ru-RU" sz="2000" dirty="0" err="1" smtClean="0">
                <a:solidFill>
                  <a:srgbClr val="0070C0"/>
                </a:solidFill>
                <a:latin typeface="Times New Roman" pitchFamily="18" charset="0"/>
                <a:cs typeface="Times New Roman" pitchFamily="18" charset="0"/>
              </a:rPr>
              <a:t>іске</a:t>
            </a:r>
            <a:r>
              <a:rPr lang="ru-RU" sz="2000" dirty="0" smtClean="0">
                <a:solidFill>
                  <a:srgbClr val="0070C0"/>
                </a:solidFill>
                <a:latin typeface="Times New Roman" pitchFamily="18" charset="0"/>
                <a:cs typeface="Times New Roman" pitchFamily="18" charset="0"/>
              </a:rPr>
              <a:t> </a:t>
            </a:r>
            <a:r>
              <a:rPr lang="ru-RU" sz="2000" dirty="0" err="1" smtClean="0">
                <a:solidFill>
                  <a:srgbClr val="0070C0"/>
                </a:solidFill>
                <a:latin typeface="Times New Roman" pitchFamily="18" charset="0"/>
                <a:cs typeface="Times New Roman" pitchFamily="18" charset="0"/>
              </a:rPr>
              <a:t>асырудың төртінші жылы</a:t>
            </a:r>
            <a:r>
              <a:rPr lang="ru-RU" sz="2000" dirty="0" smtClean="0">
                <a:solidFill>
                  <a:srgbClr val="0070C0"/>
                </a:solidFill>
                <a:latin typeface="Times New Roman" pitchFamily="18" charset="0"/>
                <a:cs typeface="Times New Roman" pitchFamily="18" charset="0"/>
              </a:rPr>
              <a:t> </a:t>
            </a:r>
            <a:r>
              <a:rPr lang="ru-RU" sz="2000" dirty="0" err="1" smtClean="0">
                <a:solidFill>
                  <a:srgbClr val="0070C0"/>
                </a:solidFill>
                <a:latin typeface="Times New Roman" pitchFamily="18" charset="0"/>
                <a:cs typeface="Times New Roman" pitchFamily="18" charset="0"/>
              </a:rPr>
              <a:t>аяқталғаннан кейін</a:t>
            </a:r>
            <a:r>
              <a:rPr lang="ru-RU" sz="2000" dirty="0" smtClean="0">
                <a:solidFill>
                  <a:srgbClr val="0070C0"/>
                </a:solidFill>
                <a:latin typeface="Times New Roman" pitchFamily="18" charset="0"/>
                <a:cs typeface="Times New Roman" pitchFamily="18" charset="0"/>
              </a:rPr>
              <a:t>, </a:t>
            </a:r>
            <a:r>
              <a:rPr lang="ru-RU" sz="2000" dirty="0" err="1" smtClean="0">
                <a:solidFill>
                  <a:srgbClr val="0070C0"/>
                </a:solidFill>
                <a:latin typeface="Times New Roman" pitchFamily="18" charset="0"/>
                <a:cs typeface="Times New Roman" pitchFamily="18" charset="0"/>
              </a:rPr>
              <a:t>яғни </a:t>
            </a:r>
            <a:r>
              <a:rPr lang="ru-RU" sz="2000" dirty="0" smtClean="0">
                <a:solidFill>
                  <a:srgbClr val="0070C0"/>
                </a:solidFill>
                <a:latin typeface="Times New Roman" pitchFamily="18" charset="0"/>
                <a:cs typeface="Times New Roman" pitchFamily="18" charset="0"/>
              </a:rPr>
              <a:t>таза </a:t>
            </a:r>
            <a:r>
              <a:rPr lang="ru-RU" sz="2000" dirty="0" err="1" smtClean="0">
                <a:solidFill>
                  <a:srgbClr val="0070C0"/>
                </a:solidFill>
                <a:latin typeface="Times New Roman" pitchFamily="18" charset="0"/>
                <a:cs typeface="Times New Roman" pitchFamily="18" charset="0"/>
              </a:rPr>
              <a:t>дисконтталған табыс</a:t>
            </a:r>
            <a:r>
              <a:rPr lang="ru-RU" sz="2000" dirty="0" smtClean="0">
                <a:solidFill>
                  <a:srgbClr val="0070C0"/>
                </a:solidFill>
                <a:latin typeface="Times New Roman" pitchFamily="18" charset="0"/>
                <a:cs typeface="Times New Roman" pitchFamily="18" charset="0"/>
              </a:rPr>
              <a:t> </a:t>
            </a:r>
            <a:r>
              <a:rPr lang="ru-RU" sz="2000" dirty="0" err="1" smtClean="0">
                <a:solidFill>
                  <a:srgbClr val="0070C0"/>
                </a:solidFill>
                <a:latin typeface="Times New Roman" pitchFamily="18" charset="0"/>
                <a:cs typeface="Times New Roman" pitchFamily="18" charset="0"/>
              </a:rPr>
              <a:t>өз белгісін</a:t>
            </a:r>
            <a:r>
              <a:rPr lang="ru-RU" sz="2000" dirty="0" smtClean="0">
                <a:solidFill>
                  <a:srgbClr val="0070C0"/>
                </a:solidFill>
                <a:latin typeface="Times New Roman" pitchFamily="18" charset="0"/>
                <a:cs typeface="Times New Roman" pitchFamily="18" charset="0"/>
              </a:rPr>
              <a:t> минус 190 </a:t>
            </a:r>
            <a:r>
              <a:rPr lang="ru-RU" sz="2000" dirty="0" err="1" smtClean="0">
                <a:solidFill>
                  <a:srgbClr val="0070C0"/>
                </a:solidFill>
                <a:latin typeface="Times New Roman" pitchFamily="18" charset="0"/>
                <a:cs typeface="Times New Roman" pitchFamily="18" charset="0"/>
              </a:rPr>
              <a:t>млн</a:t>
            </a:r>
            <a:r>
              <a:rPr lang="ru-RU" sz="2000" dirty="0" smtClean="0">
                <a:solidFill>
                  <a:srgbClr val="0070C0"/>
                </a:solidFill>
                <a:latin typeface="Times New Roman" pitchFamily="18" charset="0"/>
                <a:cs typeface="Times New Roman" pitchFamily="18" charset="0"/>
              </a:rPr>
              <a:t> </a:t>
            </a:r>
            <a:r>
              <a:rPr lang="ru-RU" sz="2000" dirty="0" err="1" smtClean="0">
                <a:solidFill>
                  <a:srgbClr val="0070C0"/>
                </a:solidFill>
                <a:latin typeface="Times New Roman" pitchFamily="18" charset="0"/>
                <a:cs typeface="Times New Roman" pitchFamily="18" charset="0"/>
              </a:rPr>
              <a:t>тг-ден</a:t>
            </a:r>
            <a:r>
              <a:rPr lang="ru-RU" sz="2000" dirty="0" smtClean="0">
                <a:solidFill>
                  <a:srgbClr val="0070C0"/>
                </a:solidFill>
                <a:latin typeface="Times New Roman" pitchFamily="18" charset="0"/>
                <a:cs typeface="Times New Roman" pitchFamily="18" charset="0"/>
              </a:rPr>
              <a:t>, плюс 661 </a:t>
            </a:r>
            <a:r>
              <a:rPr lang="ru-RU" sz="2000" dirty="0" err="1" smtClean="0">
                <a:solidFill>
                  <a:srgbClr val="0070C0"/>
                </a:solidFill>
                <a:latin typeface="Times New Roman" pitchFamily="18" charset="0"/>
                <a:cs typeface="Times New Roman" pitchFamily="18" charset="0"/>
              </a:rPr>
              <a:t>млн</a:t>
            </a:r>
            <a:r>
              <a:rPr lang="ru-RU" sz="2000" dirty="0" smtClean="0">
                <a:solidFill>
                  <a:srgbClr val="0070C0"/>
                </a:solidFill>
                <a:latin typeface="Times New Roman" pitchFamily="18" charset="0"/>
                <a:cs typeface="Times New Roman" pitchFamily="18" charset="0"/>
              </a:rPr>
              <a:t> </a:t>
            </a:r>
            <a:r>
              <a:rPr lang="ru-RU" sz="2000" dirty="0" err="1" smtClean="0">
                <a:solidFill>
                  <a:srgbClr val="0070C0"/>
                </a:solidFill>
                <a:latin typeface="Times New Roman" pitchFamily="18" charset="0"/>
                <a:cs typeface="Times New Roman" pitchFamily="18" charset="0"/>
              </a:rPr>
              <a:t>тг-ге</a:t>
            </a:r>
            <a:r>
              <a:rPr lang="ru-RU" sz="2000" dirty="0" smtClean="0">
                <a:solidFill>
                  <a:srgbClr val="0070C0"/>
                </a:solidFill>
                <a:latin typeface="Times New Roman" pitchFamily="18" charset="0"/>
                <a:cs typeface="Times New Roman" pitchFamily="18" charset="0"/>
              </a:rPr>
              <a:t> </a:t>
            </a:r>
            <a:r>
              <a:rPr lang="ru-RU" sz="2000" dirty="0" err="1" smtClean="0">
                <a:solidFill>
                  <a:srgbClr val="0070C0"/>
                </a:solidFill>
                <a:latin typeface="Times New Roman" pitchFamily="18" charset="0"/>
                <a:cs typeface="Times New Roman" pitchFamily="18" charset="0"/>
              </a:rPr>
              <a:t>өзгерген кезде</a:t>
            </a:r>
            <a:r>
              <a:rPr lang="ru-RU" sz="2000" dirty="0" smtClean="0">
                <a:solidFill>
                  <a:srgbClr val="0070C0"/>
                </a:solidFill>
                <a:latin typeface="Times New Roman" pitchFamily="18" charset="0"/>
                <a:cs typeface="Times New Roman" pitchFamily="18" charset="0"/>
              </a:rPr>
              <a:t> </a:t>
            </a:r>
            <a:r>
              <a:rPr lang="ru-RU" sz="2000" dirty="0" err="1" smtClean="0">
                <a:solidFill>
                  <a:srgbClr val="0070C0"/>
                </a:solidFill>
                <a:latin typeface="Times New Roman" pitchFamily="18" charset="0"/>
                <a:cs typeface="Times New Roman" pitchFamily="18" charset="0"/>
              </a:rPr>
              <a:t>келеді</a:t>
            </a:r>
            <a:r>
              <a:rPr lang="ru-RU" sz="2000" dirty="0" smtClean="0">
                <a:solidFill>
                  <a:srgbClr val="0070C0"/>
                </a:solidFill>
                <a:latin typeface="Times New Roman" pitchFamily="18" charset="0"/>
                <a:cs typeface="Times New Roman" pitchFamily="18" charset="0"/>
              </a:rPr>
              <a:t>.</a:t>
            </a:r>
            <a:endParaRPr lang="ru-RU" sz="2000" dirty="0">
              <a:solidFill>
                <a:srgbClr val="0070C0"/>
              </a:solidFill>
              <a:latin typeface="Times New Roman" pitchFamily="18" charset="0"/>
              <a:cs typeface="Times New Roman" pitchFamily="18" charset="0"/>
            </a:endParaRPr>
          </a:p>
        </p:txBody>
      </p:sp>
      <p:sp>
        <p:nvSpPr>
          <p:cNvPr id="6" name="Прямоугольник 5"/>
          <p:cNvSpPr/>
          <p:nvPr/>
        </p:nvSpPr>
        <p:spPr>
          <a:xfrm>
            <a:off x="2714612" y="5000636"/>
            <a:ext cx="3534942" cy="400110"/>
          </a:xfrm>
          <a:prstGeom prst="rect">
            <a:avLst/>
          </a:prstGeom>
        </p:spPr>
        <p:txBody>
          <a:bodyPr wrap="none">
            <a:spAutoFit/>
          </a:bodyPr>
          <a:lstStyle/>
          <a:p>
            <a:r>
              <a:rPr lang="ru-RU" sz="2000" b="1" dirty="0" smtClean="0">
                <a:solidFill>
                  <a:srgbClr val="00B050"/>
                </a:solidFill>
                <a:latin typeface="Times New Roman" pitchFamily="18" charset="0"/>
                <a:cs typeface="Times New Roman" pitchFamily="18" charset="0"/>
              </a:rPr>
              <a:t>436/(253– (−436)) * 12 = 7,6 ай</a:t>
            </a:r>
            <a:endParaRPr lang="ru-RU" sz="2000" b="1" dirty="0">
              <a:solidFill>
                <a:srgbClr val="00B050"/>
              </a:solidFill>
              <a:latin typeface="Times New Roman" pitchFamily="18" charset="0"/>
              <a:cs typeface="Times New Roman" pitchFamily="18" charset="0"/>
            </a:endParaRPr>
          </a:p>
        </p:txBody>
      </p:sp>
      <p:sp>
        <p:nvSpPr>
          <p:cNvPr id="7" name="Прямоугольник 6"/>
          <p:cNvSpPr/>
          <p:nvPr/>
        </p:nvSpPr>
        <p:spPr>
          <a:xfrm>
            <a:off x="1071538" y="5643578"/>
            <a:ext cx="6572296" cy="400110"/>
          </a:xfrm>
          <a:prstGeom prst="rect">
            <a:avLst/>
          </a:prstGeom>
        </p:spPr>
        <p:txBody>
          <a:bodyPr wrap="square">
            <a:spAutoFit/>
          </a:bodyPr>
          <a:lstStyle/>
          <a:p>
            <a:r>
              <a:rPr lang="ru-RU" sz="2000" b="1" dirty="0" err="1" smtClean="0">
                <a:solidFill>
                  <a:srgbClr val="00B050"/>
                </a:solidFill>
                <a:latin typeface="Times New Roman" pitchFamily="18" charset="0"/>
                <a:cs typeface="Times New Roman" pitchFamily="18" charset="0"/>
              </a:rPr>
              <a:t>Осылайша</a:t>
            </a:r>
            <a:r>
              <a:rPr lang="ru-RU" sz="2000" b="1" dirty="0" smtClean="0">
                <a:solidFill>
                  <a:srgbClr val="00B050"/>
                </a:solidFill>
                <a:latin typeface="Times New Roman" pitchFamily="18" charset="0"/>
                <a:cs typeface="Times New Roman" pitchFamily="18" charset="0"/>
              </a:rPr>
              <a:t>, </a:t>
            </a:r>
            <a:r>
              <a:rPr lang="ru-RU" sz="2000" b="1" dirty="0" err="1" smtClean="0">
                <a:solidFill>
                  <a:srgbClr val="00B050"/>
                </a:solidFill>
                <a:latin typeface="Times New Roman" pitchFamily="18" charset="0"/>
                <a:cs typeface="Times New Roman" pitchFamily="18" charset="0"/>
              </a:rPr>
              <a:t>қарапайым өтеу мерзімі</a:t>
            </a:r>
            <a:r>
              <a:rPr lang="ru-RU" sz="2000" b="1" dirty="0" smtClean="0">
                <a:solidFill>
                  <a:srgbClr val="00B050"/>
                </a:solidFill>
                <a:latin typeface="Times New Roman" pitchFamily="18" charset="0"/>
                <a:cs typeface="Times New Roman" pitchFamily="18" charset="0"/>
              </a:rPr>
              <a:t> 4 </a:t>
            </a:r>
            <a:r>
              <a:rPr lang="ru-RU" sz="2000" b="1" dirty="0" err="1" smtClean="0">
                <a:solidFill>
                  <a:srgbClr val="00B050"/>
                </a:solidFill>
                <a:latin typeface="Times New Roman" pitchFamily="18" charset="0"/>
                <a:cs typeface="Times New Roman" pitchFamily="18" charset="0"/>
              </a:rPr>
              <a:t>жыл</a:t>
            </a:r>
            <a:r>
              <a:rPr lang="ru-RU" sz="2000" b="1" dirty="0" smtClean="0">
                <a:solidFill>
                  <a:srgbClr val="00B050"/>
                </a:solidFill>
                <a:latin typeface="Times New Roman" pitchFamily="18" charset="0"/>
                <a:cs typeface="Times New Roman" pitchFamily="18" charset="0"/>
              </a:rPr>
              <a:t> </a:t>
            </a:r>
            <a:r>
              <a:rPr lang="ru-RU" sz="2000" b="1" dirty="0" err="1" smtClean="0">
                <a:solidFill>
                  <a:srgbClr val="00B050"/>
                </a:solidFill>
                <a:latin typeface="Times New Roman" pitchFamily="18" charset="0"/>
                <a:cs typeface="Times New Roman" pitchFamily="18" charset="0"/>
              </a:rPr>
              <a:t>және </a:t>
            </a:r>
            <a:r>
              <a:rPr lang="ru-RU" sz="2000" b="1" dirty="0" smtClean="0">
                <a:solidFill>
                  <a:srgbClr val="00B050"/>
                </a:solidFill>
                <a:latin typeface="Times New Roman" pitchFamily="18" charset="0"/>
                <a:cs typeface="Times New Roman" pitchFamily="18" charset="0"/>
              </a:rPr>
              <a:t>7,6 ай</a:t>
            </a:r>
            <a:endParaRPr lang="ru-RU" sz="2000" b="1" dirty="0">
              <a:solidFill>
                <a:srgbClr val="00B050"/>
              </a:solidFill>
              <a:latin typeface="Times New Roman" pitchFamily="18" charset="0"/>
              <a:cs typeface="Times New Roman" pitchFamily="18" charset="0"/>
            </a:endParaRPr>
          </a:p>
        </p:txBody>
      </p:sp>
    </p:spTree>
    <p:extLst>
      <p:ext uri="{BB962C8B-B14F-4D97-AF65-F5344CB8AC3E}">
        <p14:creationId xmlns:p14="http://schemas.microsoft.com/office/powerpoint/2010/main" val="31235384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282154"/>
          </a:xfrm>
        </p:spPr>
        <p:txBody>
          <a:bodyPr>
            <a:normAutofit fontScale="90000"/>
          </a:bodyPr>
          <a:lstStyle/>
          <a:p>
            <a:r>
              <a:rPr lang="ru-RU" b="1" dirty="0" err="1" smtClean="0">
                <a:solidFill>
                  <a:srgbClr val="0070C0"/>
                </a:solidFill>
                <a:latin typeface="Times New Roman" panose="02020603050405020304" pitchFamily="18" charset="0"/>
                <a:cs typeface="Times New Roman" panose="02020603050405020304" pitchFamily="18" charset="0"/>
              </a:rPr>
              <a:t>Баламалы</a:t>
            </a:r>
            <a:r>
              <a:rPr lang="ru-RU" b="1" dirty="0" smtClean="0">
                <a:solidFill>
                  <a:srgbClr val="0070C0"/>
                </a:solidFill>
                <a:latin typeface="Times New Roman" panose="02020603050405020304" pitchFamily="18" charset="0"/>
                <a:cs typeface="Times New Roman" panose="02020603050405020304" pitchFamily="18" charset="0"/>
              </a:rPr>
              <a:t> </a:t>
            </a:r>
            <a:r>
              <a:rPr lang="ru-RU" b="1" dirty="0" err="1" smtClean="0">
                <a:solidFill>
                  <a:srgbClr val="0070C0"/>
                </a:solidFill>
                <a:latin typeface="Times New Roman" panose="02020603050405020304" pitchFamily="18" charset="0"/>
                <a:cs typeface="Times New Roman" panose="02020603050405020304" pitchFamily="18" charset="0"/>
              </a:rPr>
              <a:t>жобалар</a:t>
            </a:r>
            <a:r>
              <a:rPr lang="ru-RU" b="1" dirty="0" smtClean="0">
                <a:latin typeface="Times New Roman" panose="02020603050405020304" pitchFamily="18" charset="0"/>
                <a:cs typeface="Times New Roman" panose="02020603050405020304" pitchFamily="18" charset="0"/>
              </a:rPr>
              <a:t/>
            </a:r>
            <a:br>
              <a:rPr lang="ru-RU" b="1" dirty="0" smtClean="0">
                <a:latin typeface="Times New Roman" panose="02020603050405020304" pitchFamily="18" charset="0"/>
                <a:cs typeface="Times New Roman" panose="02020603050405020304" pitchFamily="18" charset="0"/>
              </a:rPr>
            </a:br>
            <a:r>
              <a:rPr lang="ru-RU" b="1" dirty="0" smtClean="0"/>
              <a:t>                                                           </a:t>
            </a:r>
            <a:r>
              <a:rPr lang="ru-RU" sz="2000" b="1" dirty="0" err="1" smtClean="0">
                <a:solidFill>
                  <a:srgbClr val="0070C0"/>
                </a:solidFill>
                <a:latin typeface="Times New Roman" pitchFamily="18" charset="0"/>
                <a:cs typeface="Times New Roman" pitchFamily="18" charset="0"/>
              </a:rPr>
              <a:t>млн.тг</a:t>
            </a:r>
            <a:r>
              <a:rPr lang="ru-RU" sz="2000" b="1" dirty="0" smtClean="0">
                <a:solidFill>
                  <a:srgbClr val="0070C0"/>
                </a:solidFill>
                <a:latin typeface="Times New Roman" pitchFamily="18" charset="0"/>
                <a:cs typeface="Times New Roman" pitchFamily="18" charset="0"/>
              </a:rPr>
              <a:t>.</a:t>
            </a:r>
            <a:endParaRPr lang="ru-RU" sz="2000" b="1" dirty="0">
              <a:solidFill>
                <a:srgbClr val="0070C0"/>
              </a:solidFill>
              <a:latin typeface="Times New Roman" pitchFamily="18" charset="0"/>
              <a:cs typeface="Times New Roman"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2095988015"/>
              </p:ext>
            </p:extLst>
          </p:nvPr>
        </p:nvGraphicFramePr>
        <p:xfrm>
          <a:off x="457200" y="1600200"/>
          <a:ext cx="8229600" cy="1112520"/>
        </p:xfrm>
        <a:graphic>
          <a:graphicData uri="http://schemas.openxmlformats.org/drawingml/2006/table">
            <a:tbl>
              <a:tblPr firstRow="1" bandRow="1">
                <a:tableStyleId>{5940675A-B579-460E-94D1-54222C63F5DA}</a:tableStyleId>
              </a:tblPr>
              <a:tblGrid>
                <a:gridCol w="137160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gridCol w="1371600">
                  <a:extLst>
                    <a:ext uri="{9D8B030D-6E8A-4147-A177-3AD203B41FA5}">
                      <a16:colId xmlns:a16="http://schemas.microsoft.com/office/drawing/2014/main" val="20003"/>
                    </a:ext>
                  </a:extLst>
                </a:gridCol>
                <a:gridCol w="1371600">
                  <a:extLst>
                    <a:ext uri="{9D8B030D-6E8A-4147-A177-3AD203B41FA5}">
                      <a16:colId xmlns:a16="http://schemas.microsoft.com/office/drawing/2014/main" val="20004"/>
                    </a:ext>
                  </a:extLst>
                </a:gridCol>
                <a:gridCol w="1371600">
                  <a:extLst>
                    <a:ext uri="{9D8B030D-6E8A-4147-A177-3AD203B41FA5}">
                      <a16:colId xmlns:a16="http://schemas.microsoft.com/office/drawing/2014/main" val="20005"/>
                    </a:ext>
                  </a:extLst>
                </a:gridCol>
              </a:tblGrid>
              <a:tr h="370840">
                <a:tc>
                  <a:txBody>
                    <a:bodyPr/>
                    <a:lstStyle/>
                    <a:p>
                      <a:pPr algn="ctr"/>
                      <a:r>
                        <a:rPr lang="kk-KZ" dirty="0" smtClean="0">
                          <a:solidFill>
                            <a:srgbClr val="0070C0"/>
                          </a:solidFill>
                          <a:latin typeface="Times New Roman" panose="02020603050405020304" pitchFamily="18" charset="0"/>
                          <a:cs typeface="Times New Roman" panose="02020603050405020304" pitchFamily="18" charset="0"/>
                        </a:rPr>
                        <a:t>Жоба А</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1</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2</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3</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kk-KZ" dirty="0" smtClean="0">
                          <a:solidFill>
                            <a:srgbClr val="0070C0"/>
                          </a:solidFill>
                          <a:latin typeface="Times New Roman" panose="02020603050405020304" pitchFamily="18" charset="0"/>
                          <a:cs typeface="Times New Roman" panose="02020603050405020304" pitchFamily="18" charset="0"/>
                        </a:rPr>
                        <a:t>Барлығы</a:t>
                      </a:r>
                      <a:endParaRPr lang="ru-RU" dirty="0">
                        <a:solidFill>
                          <a:srgbClr val="0070C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0"/>
                  </a:ext>
                </a:extLst>
              </a:tr>
              <a:tr h="370840">
                <a:tc>
                  <a:txBody>
                    <a:bodyPr/>
                    <a:lstStyle/>
                    <a:p>
                      <a:pPr algn="ctr"/>
                      <a:r>
                        <a:rPr lang="kk-KZ" dirty="0" smtClean="0">
                          <a:solidFill>
                            <a:srgbClr val="0070C0"/>
                          </a:solidFill>
                          <a:latin typeface="Times New Roman" panose="02020603050405020304" pitchFamily="18" charset="0"/>
                          <a:cs typeface="Times New Roman" panose="02020603050405020304" pitchFamily="18" charset="0"/>
                        </a:rPr>
                        <a:t>Инвестиция</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1000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1000</a:t>
                      </a:r>
                      <a:endParaRPr lang="ru-RU" dirty="0">
                        <a:solidFill>
                          <a:srgbClr val="0070C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1"/>
                  </a:ext>
                </a:extLst>
              </a:tr>
              <a:tr h="370840">
                <a:tc>
                  <a:txBody>
                    <a:bodyPr/>
                    <a:lstStyle/>
                    <a:p>
                      <a:pPr algn="ctr"/>
                      <a:r>
                        <a:rPr lang="kk-KZ" dirty="0" smtClean="0">
                          <a:solidFill>
                            <a:srgbClr val="0070C0"/>
                          </a:solidFill>
                          <a:latin typeface="Times New Roman" panose="02020603050405020304" pitchFamily="18" charset="0"/>
                          <a:cs typeface="Times New Roman" panose="02020603050405020304" pitchFamily="18" charset="0"/>
                        </a:rPr>
                        <a:t>Таза пайда</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500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500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500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1500</a:t>
                      </a:r>
                      <a:endParaRPr lang="ru-RU" dirty="0">
                        <a:solidFill>
                          <a:srgbClr val="0070C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2"/>
                  </a:ext>
                </a:extLst>
              </a:tr>
            </a:tbl>
          </a:graphicData>
        </a:graphic>
      </p:graphicFrame>
      <p:sp>
        <p:nvSpPr>
          <p:cNvPr id="5" name="TextBox 4"/>
          <p:cNvSpPr txBox="1"/>
          <p:nvPr/>
        </p:nvSpPr>
        <p:spPr>
          <a:xfrm>
            <a:off x="7596336" y="2875730"/>
            <a:ext cx="1800200" cy="369332"/>
          </a:xfrm>
          <a:prstGeom prst="rect">
            <a:avLst/>
          </a:prstGeom>
          <a:noFill/>
        </p:spPr>
        <p:txBody>
          <a:bodyPr wrap="square" rtlCol="0">
            <a:spAutoFit/>
          </a:bodyPr>
          <a:lstStyle/>
          <a:p>
            <a:r>
              <a:rPr lang="ru-RU" dirty="0" err="1">
                <a:solidFill>
                  <a:srgbClr val="0070C0"/>
                </a:solidFill>
                <a:latin typeface="Times New Roman" pitchFamily="18" charset="0"/>
                <a:cs typeface="Times New Roman" pitchFamily="18" charset="0"/>
              </a:rPr>
              <a:t>млн.тг</a:t>
            </a:r>
            <a:r>
              <a:rPr lang="ru-RU" dirty="0">
                <a:solidFill>
                  <a:srgbClr val="0070C0"/>
                </a:solidFill>
                <a:latin typeface="Times New Roman" pitchFamily="18" charset="0"/>
                <a:cs typeface="Times New Roman" pitchFamily="18" charset="0"/>
              </a:rPr>
              <a:t>.</a:t>
            </a:r>
            <a:endParaRPr lang="ru-RU" dirty="0">
              <a:solidFill>
                <a:srgbClr val="0070C0"/>
              </a:solidFill>
            </a:endParaRPr>
          </a:p>
        </p:txBody>
      </p:sp>
      <p:graphicFrame>
        <p:nvGraphicFramePr>
          <p:cNvPr id="6" name="Таблица 5"/>
          <p:cNvGraphicFramePr>
            <a:graphicFrameLocks noGrp="1"/>
          </p:cNvGraphicFramePr>
          <p:nvPr>
            <p:extLst>
              <p:ext uri="{D42A27DB-BD31-4B8C-83A1-F6EECF244321}">
                <p14:modId xmlns:p14="http://schemas.microsoft.com/office/powerpoint/2010/main" val="3546515488"/>
              </p:ext>
            </p:extLst>
          </p:nvPr>
        </p:nvGraphicFramePr>
        <p:xfrm>
          <a:off x="467544" y="3245062"/>
          <a:ext cx="8280924" cy="1112520"/>
        </p:xfrm>
        <a:graphic>
          <a:graphicData uri="http://schemas.openxmlformats.org/drawingml/2006/table">
            <a:tbl>
              <a:tblPr firstRow="1" bandRow="1">
                <a:tableStyleId>{5940675A-B579-460E-94D1-54222C63F5DA}</a:tableStyleId>
              </a:tblPr>
              <a:tblGrid>
                <a:gridCol w="1380154">
                  <a:extLst>
                    <a:ext uri="{9D8B030D-6E8A-4147-A177-3AD203B41FA5}">
                      <a16:colId xmlns:a16="http://schemas.microsoft.com/office/drawing/2014/main" val="20000"/>
                    </a:ext>
                  </a:extLst>
                </a:gridCol>
                <a:gridCol w="1380154">
                  <a:extLst>
                    <a:ext uri="{9D8B030D-6E8A-4147-A177-3AD203B41FA5}">
                      <a16:colId xmlns:a16="http://schemas.microsoft.com/office/drawing/2014/main" val="20001"/>
                    </a:ext>
                  </a:extLst>
                </a:gridCol>
                <a:gridCol w="1380154">
                  <a:extLst>
                    <a:ext uri="{9D8B030D-6E8A-4147-A177-3AD203B41FA5}">
                      <a16:colId xmlns:a16="http://schemas.microsoft.com/office/drawing/2014/main" val="20002"/>
                    </a:ext>
                  </a:extLst>
                </a:gridCol>
                <a:gridCol w="1380154">
                  <a:extLst>
                    <a:ext uri="{9D8B030D-6E8A-4147-A177-3AD203B41FA5}">
                      <a16:colId xmlns:a16="http://schemas.microsoft.com/office/drawing/2014/main" val="20003"/>
                    </a:ext>
                  </a:extLst>
                </a:gridCol>
                <a:gridCol w="1380154">
                  <a:extLst>
                    <a:ext uri="{9D8B030D-6E8A-4147-A177-3AD203B41FA5}">
                      <a16:colId xmlns:a16="http://schemas.microsoft.com/office/drawing/2014/main" val="20004"/>
                    </a:ext>
                  </a:extLst>
                </a:gridCol>
                <a:gridCol w="1380154">
                  <a:extLst>
                    <a:ext uri="{9D8B030D-6E8A-4147-A177-3AD203B41FA5}">
                      <a16:colId xmlns:a16="http://schemas.microsoft.com/office/drawing/2014/main" val="20005"/>
                    </a:ext>
                  </a:extLst>
                </a:gridCol>
              </a:tblGrid>
              <a:tr h="370840">
                <a:tc>
                  <a:txBody>
                    <a:bodyPr/>
                    <a:lstStyle/>
                    <a:p>
                      <a:pPr algn="ctr"/>
                      <a:r>
                        <a:rPr lang="ru-RU" dirty="0" err="1" smtClean="0">
                          <a:solidFill>
                            <a:srgbClr val="0070C0"/>
                          </a:solidFill>
                          <a:latin typeface="Times New Roman" panose="02020603050405020304" pitchFamily="18" charset="0"/>
                          <a:cs typeface="Times New Roman" panose="02020603050405020304" pitchFamily="18" charset="0"/>
                        </a:rPr>
                        <a:t>Жоба</a:t>
                      </a:r>
                      <a:r>
                        <a:rPr lang="ru-RU" baseline="0" dirty="0" smtClean="0">
                          <a:solidFill>
                            <a:srgbClr val="0070C0"/>
                          </a:solidFill>
                          <a:latin typeface="Times New Roman" panose="02020603050405020304" pitchFamily="18" charset="0"/>
                          <a:cs typeface="Times New Roman" panose="02020603050405020304" pitchFamily="18" charset="0"/>
                        </a:rPr>
                        <a:t> Б</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ru-RU" dirty="0" smtClean="0">
                          <a:solidFill>
                            <a:srgbClr val="0070C0"/>
                          </a:solidFill>
                          <a:latin typeface="Times New Roman" panose="02020603050405020304" pitchFamily="18" charset="0"/>
                          <a:cs typeface="Times New Roman" panose="02020603050405020304" pitchFamily="18" charset="0"/>
                        </a:rPr>
                        <a:t>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ru-RU" dirty="0" smtClean="0">
                          <a:solidFill>
                            <a:srgbClr val="0070C0"/>
                          </a:solidFill>
                          <a:latin typeface="Times New Roman" panose="02020603050405020304" pitchFamily="18" charset="0"/>
                          <a:cs typeface="Times New Roman" panose="02020603050405020304" pitchFamily="18" charset="0"/>
                        </a:rPr>
                        <a:t>1</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ru-RU" dirty="0" smtClean="0">
                          <a:solidFill>
                            <a:srgbClr val="0070C0"/>
                          </a:solidFill>
                          <a:latin typeface="Times New Roman" panose="02020603050405020304" pitchFamily="18" charset="0"/>
                          <a:cs typeface="Times New Roman" panose="02020603050405020304" pitchFamily="18" charset="0"/>
                        </a:rPr>
                        <a:t>2</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ru-RU" dirty="0" smtClean="0">
                          <a:solidFill>
                            <a:srgbClr val="0070C0"/>
                          </a:solidFill>
                          <a:latin typeface="Times New Roman" panose="02020603050405020304" pitchFamily="18" charset="0"/>
                          <a:cs typeface="Times New Roman" panose="02020603050405020304" pitchFamily="18" charset="0"/>
                        </a:rPr>
                        <a:t>3</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kk-KZ" dirty="0" smtClean="0">
                          <a:solidFill>
                            <a:srgbClr val="0070C0"/>
                          </a:solidFill>
                          <a:latin typeface="Times New Roman" panose="02020603050405020304" pitchFamily="18" charset="0"/>
                          <a:cs typeface="Times New Roman" panose="02020603050405020304" pitchFamily="18" charset="0"/>
                        </a:rPr>
                        <a:t>Барлығы</a:t>
                      </a:r>
                      <a:endParaRPr lang="ru-RU" dirty="0">
                        <a:solidFill>
                          <a:srgbClr val="0070C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0"/>
                  </a:ext>
                </a:extLst>
              </a:tr>
              <a:tr h="370840">
                <a:tc>
                  <a:txBody>
                    <a:bodyPr/>
                    <a:lstStyle/>
                    <a:p>
                      <a:pPr algn="ctr"/>
                      <a:r>
                        <a:rPr lang="ru-RU" dirty="0" smtClean="0">
                          <a:solidFill>
                            <a:srgbClr val="0070C0"/>
                          </a:solidFill>
                          <a:latin typeface="Times New Roman" panose="02020603050405020304" pitchFamily="18" charset="0"/>
                          <a:cs typeface="Times New Roman" panose="02020603050405020304" pitchFamily="18" charset="0"/>
                        </a:rPr>
                        <a:t>Инвестиция </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1000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1000</a:t>
                      </a:r>
                      <a:endParaRPr lang="ru-RU" dirty="0">
                        <a:solidFill>
                          <a:srgbClr val="0070C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1"/>
                  </a:ext>
                </a:extLst>
              </a:tr>
              <a:tr h="370840">
                <a:tc>
                  <a:txBody>
                    <a:bodyPr/>
                    <a:lstStyle/>
                    <a:p>
                      <a:pPr algn="ctr"/>
                      <a:r>
                        <a:rPr lang="ru-RU" dirty="0" smtClean="0">
                          <a:solidFill>
                            <a:srgbClr val="0070C0"/>
                          </a:solidFill>
                          <a:latin typeface="Times New Roman" panose="02020603050405020304" pitchFamily="18" charset="0"/>
                          <a:cs typeface="Times New Roman" panose="02020603050405020304" pitchFamily="18" charset="0"/>
                        </a:rPr>
                        <a:t>Таза </a:t>
                      </a:r>
                      <a:r>
                        <a:rPr lang="ru-RU" dirty="0" err="1" smtClean="0">
                          <a:solidFill>
                            <a:srgbClr val="0070C0"/>
                          </a:solidFill>
                          <a:latin typeface="Times New Roman" panose="02020603050405020304" pitchFamily="18" charset="0"/>
                          <a:cs typeface="Times New Roman" panose="02020603050405020304" pitchFamily="18" charset="0"/>
                        </a:rPr>
                        <a:t>пайда</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300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700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500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1500</a:t>
                      </a:r>
                      <a:endParaRPr lang="ru-RU" dirty="0">
                        <a:solidFill>
                          <a:srgbClr val="0070C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2"/>
                  </a:ext>
                </a:extLst>
              </a:tr>
            </a:tbl>
          </a:graphicData>
        </a:graphic>
      </p:graphicFrame>
      <p:sp>
        <p:nvSpPr>
          <p:cNvPr id="7" name="TextBox 6"/>
          <p:cNvSpPr txBox="1"/>
          <p:nvPr/>
        </p:nvSpPr>
        <p:spPr>
          <a:xfrm>
            <a:off x="7602760" y="4532881"/>
            <a:ext cx="929386" cy="646331"/>
          </a:xfrm>
          <a:prstGeom prst="rect">
            <a:avLst/>
          </a:prstGeom>
          <a:noFill/>
        </p:spPr>
        <p:txBody>
          <a:bodyPr wrap="square" rtlCol="0">
            <a:spAutoFit/>
          </a:bodyPr>
          <a:lstStyle/>
          <a:p>
            <a:r>
              <a:rPr lang="ru-RU" dirty="0" err="1">
                <a:solidFill>
                  <a:srgbClr val="0070C0"/>
                </a:solidFill>
                <a:latin typeface="Times New Roman" pitchFamily="18" charset="0"/>
                <a:cs typeface="Times New Roman" pitchFamily="18" charset="0"/>
              </a:rPr>
              <a:t>млн.тг</a:t>
            </a:r>
            <a:r>
              <a:rPr lang="ru-RU" dirty="0">
                <a:solidFill>
                  <a:srgbClr val="0070C0"/>
                </a:solidFill>
                <a:latin typeface="Times New Roman" pitchFamily="18" charset="0"/>
                <a:cs typeface="Times New Roman" pitchFamily="18" charset="0"/>
              </a:rPr>
              <a:t>.</a:t>
            </a:r>
            <a:endParaRPr lang="ru-RU" dirty="0">
              <a:solidFill>
                <a:srgbClr val="0070C0"/>
              </a:solidFill>
            </a:endParaRPr>
          </a:p>
          <a:p>
            <a:endParaRPr lang="ru-RU" dirty="0">
              <a:solidFill>
                <a:srgbClr val="0070C0"/>
              </a:solidFill>
            </a:endParaRPr>
          </a:p>
        </p:txBody>
      </p:sp>
      <p:graphicFrame>
        <p:nvGraphicFramePr>
          <p:cNvPr id="8" name="Таблица 7"/>
          <p:cNvGraphicFramePr>
            <a:graphicFrameLocks noGrp="1"/>
          </p:cNvGraphicFramePr>
          <p:nvPr>
            <p:extLst>
              <p:ext uri="{D42A27DB-BD31-4B8C-83A1-F6EECF244321}">
                <p14:modId xmlns:p14="http://schemas.microsoft.com/office/powerpoint/2010/main" val="1289677319"/>
              </p:ext>
            </p:extLst>
          </p:nvPr>
        </p:nvGraphicFramePr>
        <p:xfrm>
          <a:off x="539552" y="4881367"/>
          <a:ext cx="8208912" cy="1112520"/>
        </p:xfrm>
        <a:graphic>
          <a:graphicData uri="http://schemas.openxmlformats.org/drawingml/2006/table">
            <a:tbl>
              <a:tblPr firstRow="1" bandRow="1">
                <a:tableStyleId>{5940675A-B579-460E-94D1-54222C63F5DA}</a:tableStyleId>
              </a:tblPr>
              <a:tblGrid>
                <a:gridCol w="1368152">
                  <a:extLst>
                    <a:ext uri="{9D8B030D-6E8A-4147-A177-3AD203B41FA5}">
                      <a16:colId xmlns:a16="http://schemas.microsoft.com/office/drawing/2014/main" val="20000"/>
                    </a:ext>
                  </a:extLst>
                </a:gridCol>
                <a:gridCol w="1368152">
                  <a:extLst>
                    <a:ext uri="{9D8B030D-6E8A-4147-A177-3AD203B41FA5}">
                      <a16:colId xmlns:a16="http://schemas.microsoft.com/office/drawing/2014/main" val="20001"/>
                    </a:ext>
                  </a:extLst>
                </a:gridCol>
                <a:gridCol w="1368152">
                  <a:extLst>
                    <a:ext uri="{9D8B030D-6E8A-4147-A177-3AD203B41FA5}">
                      <a16:colId xmlns:a16="http://schemas.microsoft.com/office/drawing/2014/main" val="20002"/>
                    </a:ext>
                  </a:extLst>
                </a:gridCol>
                <a:gridCol w="1368152">
                  <a:extLst>
                    <a:ext uri="{9D8B030D-6E8A-4147-A177-3AD203B41FA5}">
                      <a16:colId xmlns:a16="http://schemas.microsoft.com/office/drawing/2014/main" val="20003"/>
                    </a:ext>
                  </a:extLst>
                </a:gridCol>
                <a:gridCol w="1368152">
                  <a:extLst>
                    <a:ext uri="{9D8B030D-6E8A-4147-A177-3AD203B41FA5}">
                      <a16:colId xmlns:a16="http://schemas.microsoft.com/office/drawing/2014/main" val="20004"/>
                    </a:ext>
                  </a:extLst>
                </a:gridCol>
                <a:gridCol w="1368152">
                  <a:extLst>
                    <a:ext uri="{9D8B030D-6E8A-4147-A177-3AD203B41FA5}">
                      <a16:colId xmlns:a16="http://schemas.microsoft.com/office/drawing/2014/main" val="20005"/>
                    </a:ext>
                  </a:extLst>
                </a:gridCol>
              </a:tblGrid>
              <a:tr h="370840">
                <a:tc>
                  <a:txBody>
                    <a:bodyPr/>
                    <a:lstStyle/>
                    <a:p>
                      <a:pPr algn="ctr"/>
                      <a:r>
                        <a:rPr lang="ru-RU" dirty="0" err="1" smtClean="0">
                          <a:solidFill>
                            <a:srgbClr val="0070C0"/>
                          </a:solidFill>
                          <a:latin typeface="Times New Roman" panose="02020603050405020304" pitchFamily="18" charset="0"/>
                          <a:cs typeface="Times New Roman" panose="02020603050405020304" pitchFamily="18" charset="0"/>
                        </a:rPr>
                        <a:t>Жоба</a:t>
                      </a:r>
                      <a:r>
                        <a:rPr lang="ru-RU" dirty="0" smtClean="0">
                          <a:solidFill>
                            <a:srgbClr val="0070C0"/>
                          </a:solidFill>
                          <a:latin typeface="Times New Roman" panose="02020603050405020304" pitchFamily="18" charset="0"/>
                          <a:cs typeface="Times New Roman" panose="02020603050405020304" pitchFamily="18" charset="0"/>
                        </a:rPr>
                        <a:t> С</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ru-RU" dirty="0" smtClean="0">
                          <a:solidFill>
                            <a:srgbClr val="0070C0"/>
                          </a:solidFill>
                          <a:latin typeface="Times New Roman" panose="02020603050405020304" pitchFamily="18" charset="0"/>
                          <a:cs typeface="Times New Roman" panose="02020603050405020304" pitchFamily="18" charset="0"/>
                        </a:rPr>
                        <a:t>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ru-RU" dirty="0" smtClean="0">
                          <a:solidFill>
                            <a:srgbClr val="0070C0"/>
                          </a:solidFill>
                          <a:latin typeface="Times New Roman" panose="02020603050405020304" pitchFamily="18" charset="0"/>
                          <a:cs typeface="Times New Roman" panose="02020603050405020304" pitchFamily="18" charset="0"/>
                        </a:rPr>
                        <a:t>1</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ru-RU" dirty="0" smtClean="0">
                          <a:solidFill>
                            <a:srgbClr val="0070C0"/>
                          </a:solidFill>
                          <a:latin typeface="Times New Roman" panose="02020603050405020304" pitchFamily="18" charset="0"/>
                          <a:cs typeface="Times New Roman" panose="02020603050405020304" pitchFamily="18" charset="0"/>
                        </a:rPr>
                        <a:t>2</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ru-RU" dirty="0" smtClean="0">
                          <a:solidFill>
                            <a:srgbClr val="0070C0"/>
                          </a:solidFill>
                          <a:latin typeface="Times New Roman" panose="02020603050405020304" pitchFamily="18" charset="0"/>
                          <a:cs typeface="Times New Roman" panose="02020603050405020304" pitchFamily="18" charset="0"/>
                        </a:rPr>
                        <a:t>3</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ru-RU" dirty="0" err="1" smtClean="0">
                          <a:solidFill>
                            <a:srgbClr val="0070C0"/>
                          </a:solidFill>
                          <a:latin typeface="Times New Roman" panose="02020603050405020304" pitchFamily="18" charset="0"/>
                          <a:cs typeface="Times New Roman" panose="02020603050405020304" pitchFamily="18" charset="0"/>
                        </a:rPr>
                        <a:t>Барлы</a:t>
                      </a:r>
                      <a:r>
                        <a:rPr lang="kk-KZ" dirty="0" smtClean="0">
                          <a:solidFill>
                            <a:srgbClr val="0070C0"/>
                          </a:solidFill>
                          <a:latin typeface="Times New Roman" panose="02020603050405020304" pitchFamily="18" charset="0"/>
                          <a:cs typeface="Times New Roman" panose="02020603050405020304" pitchFamily="18" charset="0"/>
                        </a:rPr>
                        <a:t>ғы</a:t>
                      </a:r>
                      <a:endParaRPr lang="ru-RU" dirty="0">
                        <a:solidFill>
                          <a:srgbClr val="0070C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0"/>
                  </a:ext>
                </a:extLst>
              </a:tr>
              <a:tr h="370840">
                <a:tc>
                  <a:txBody>
                    <a:bodyPr/>
                    <a:lstStyle/>
                    <a:p>
                      <a:pPr algn="ctr"/>
                      <a:r>
                        <a:rPr lang="ru-RU" dirty="0" smtClean="0">
                          <a:solidFill>
                            <a:srgbClr val="0070C0"/>
                          </a:solidFill>
                          <a:latin typeface="Times New Roman" panose="02020603050405020304" pitchFamily="18" charset="0"/>
                          <a:cs typeface="Times New Roman" panose="02020603050405020304" pitchFamily="18" charset="0"/>
                        </a:rPr>
                        <a:t>Инвестиция</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500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500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1000</a:t>
                      </a:r>
                      <a:endParaRPr lang="ru-RU" dirty="0">
                        <a:solidFill>
                          <a:srgbClr val="0070C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1"/>
                  </a:ext>
                </a:extLst>
              </a:tr>
              <a:tr h="370840">
                <a:tc>
                  <a:txBody>
                    <a:bodyPr/>
                    <a:lstStyle/>
                    <a:p>
                      <a:pPr algn="ctr"/>
                      <a:r>
                        <a:rPr lang="ru-RU" dirty="0" smtClean="0">
                          <a:solidFill>
                            <a:srgbClr val="0070C0"/>
                          </a:solidFill>
                          <a:latin typeface="Times New Roman" panose="02020603050405020304" pitchFamily="18" charset="0"/>
                          <a:cs typeface="Times New Roman" panose="02020603050405020304" pitchFamily="18" charset="0"/>
                        </a:rPr>
                        <a:t>Таза </a:t>
                      </a:r>
                      <a:r>
                        <a:rPr lang="ru-RU" dirty="0" err="1" smtClean="0">
                          <a:solidFill>
                            <a:srgbClr val="0070C0"/>
                          </a:solidFill>
                          <a:latin typeface="Times New Roman" panose="02020603050405020304" pitchFamily="18" charset="0"/>
                          <a:cs typeface="Times New Roman" panose="02020603050405020304" pitchFamily="18" charset="0"/>
                        </a:rPr>
                        <a:t>пайда</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500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500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500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1500</a:t>
                      </a:r>
                      <a:endParaRPr lang="ru-RU" dirty="0">
                        <a:solidFill>
                          <a:srgbClr val="0070C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2"/>
                  </a:ext>
                </a:extLst>
              </a:tr>
            </a:tbl>
          </a:graphicData>
        </a:graphic>
      </p:graphicFrame>
      <p:sp>
        <p:nvSpPr>
          <p:cNvPr id="9" name="TextBox 8"/>
          <p:cNvSpPr txBox="1"/>
          <p:nvPr/>
        </p:nvSpPr>
        <p:spPr>
          <a:xfrm>
            <a:off x="1946773" y="6093296"/>
            <a:ext cx="6120680" cy="523220"/>
          </a:xfrm>
          <a:prstGeom prst="rect">
            <a:avLst/>
          </a:prstGeom>
          <a:noFill/>
        </p:spPr>
        <p:txBody>
          <a:bodyPr wrap="square" rtlCol="0">
            <a:spAutoFit/>
          </a:bodyPr>
          <a:lstStyle/>
          <a:p>
            <a:r>
              <a:rPr lang="kk-KZ" sz="2800" b="1" dirty="0" smtClean="0">
                <a:solidFill>
                  <a:srgbClr val="FF0000"/>
                </a:solidFill>
                <a:latin typeface="Times New Roman" pitchFamily="18" charset="0"/>
                <a:cs typeface="Times New Roman" pitchFamily="18" charset="0"/>
              </a:rPr>
              <a:t>Инвестор қай жобаны таңдайды?</a:t>
            </a:r>
            <a:endParaRPr lang="ru-RU" sz="2800"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385736935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14001"/>
            <a:ext cx="8229600" cy="5793507"/>
          </a:xfrm>
        </p:spPr>
        <p:txBody>
          <a:bodyPr>
            <a:normAutofit/>
          </a:bodyPr>
          <a:lstStyle/>
          <a:p>
            <a:pPr marL="0" indent="0">
              <a:buNone/>
            </a:pPr>
            <a:r>
              <a:rPr lang="ru-RU" sz="2400" dirty="0" err="1" smtClean="0">
                <a:solidFill>
                  <a:srgbClr val="00B050"/>
                </a:solidFill>
                <a:latin typeface="Times New Roman" pitchFamily="18" charset="0"/>
                <a:cs typeface="Times New Roman" pitchFamily="18" charset="0"/>
              </a:rPr>
              <a:t>Ақша</a:t>
            </a:r>
            <a:r>
              <a:rPr lang="ru-RU" sz="2400" dirty="0" smtClean="0">
                <a:solidFill>
                  <a:srgbClr val="00B050"/>
                </a:solidFill>
                <a:latin typeface="Times New Roman" pitchFamily="18" charset="0"/>
                <a:cs typeface="Times New Roman" pitchFamily="18" charset="0"/>
              </a:rPr>
              <a:t> </a:t>
            </a:r>
            <a:r>
              <a:rPr lang="ru-RU" sz="2400" dirty="0" err="1">
                <a:solidFill>
                  <a:srgbClr val="00B050"/>
                </a:solidFill>
                <a:latin typeface="Times New Roman" pitchFamily="18" charset="0"/>
                <a:cs typeface="Times New Roman" pitchFamily="18" charset="0"/>
              </a:rPr>
              <a:t>жыл</a:t>
            </a:r>
            <a:r>
              <a:rPr lang="ru-RU" sz="2400" dirty="0">
                <a:solidFill>
                  <a:srgbClr val="00B050"/>
                </a:solidFill>
                <a:latin typeface="Times New Roman" pitchFamily="18" charset="0"/>
                <a:cs typeface="Times New Roman" pitchFamily="18" charset="0"/>
              </a:rPr>
              <a:t> </a:t>
            </a:r>
            <a:r>
              <a:rPr lang="ru-RU" sz="2400" dirty="0" err="1">
                <a:solidFill>
                  <a:srgbClr val="00B050"/>
                </a:solidFill>
                <a:latin typeface="Times New Roman" pitchFamily="18" charset="0"/>
                <a:cs typeface="Times New Roman" pitchFamily="18" charset="0"/>
              </a:rPr>
              <a:t>ішінде</a:t>
            </a:r>
            <a:r>
              <a:rPr lang="ru-RU" sz="2400" dirty="0">
                <a:solidFill>
                  <a:srgbClr val="00B050"/>
                </a:solidFill>
                <a:latin typeface="Times New Roman" pitchFamily="18" charset="0"/>
                <a:cs typeface="Times New Roman" pitchFamily="18" charset="0"/>
              </a:rPr>
              <a:t> 20% -</a:t>
            </a:r>
            <a:r>
              <a:rPr lang="ru-RU" sz="2400" dirty="0" err="1">
                <a:solidFill>
                  <a:srgbClr val="00B050"/>
                </a:solidFill>
                <a:latin typeface="Times New Roman" pitchFamily="18" charset="0"/>
                <a:cs typeface="Times New Roman" pitchFamily="18" charset="0"/>
              </a:rPr>
              <a:t>ға</a:t>
            </a:r>
            <a:r>
              <a:rPr lang="ru-RU" sz="2400" dirty="0">
                <a:solidFill>
                  <a:srgbClr val="00B050"/>
                </a:solidFill>
                <a:latin typeface="Times New Roman" pitchFamily="18" charset="0"/>
                <a:cs typeface="Times New Roman" pitchFamily="18" charset="0"/>
              </a:rPr>
              <a:t> </a:t>
            </a:r>
            <a:r>
              <a:rPr lang="ru-RU" sz="2400" dirty="0" err="1" smtClean="0">
                <a:solidFill>
                  <a:srgbClr val="00B050"/>
                </a:solidFill>
                <a:latin typeface="Times New Roman" pitchFamily="18" charset="0"/>
                <a:cs typeface="Times New Roman" pitchFamily="18" charset="0"/>
              </a:rPr>
              <a:t>арзандады</a:t>
            </a:r>
            <a:r>
              <a:rPr lang="ru-RU" sz="2400" dirty="0" smtClean="0">
                <a:solidFill>
                  <a:srgbClr val="00B050"/>
                </a:solidFill>
                <a:latin typeface="Times New Roman" pitchFamily="18" charset="0"/>
                <a:cs typeface="Times New Roman" pitchFamily="18" charset="0"/>
              </a:rPr>
              <a:t>                     </a:t>
            </a:r>
            <a:r>
              <a:rPr lang="en-US" sz="2400" dirty="0" smtClean="0">
                <a:solidFill>
                  <a:srgbClr val="00B050"/>
                </a:solidFill>
                <a:latin typeface="Times New Roman" pitchFamily="18" charset="0"/>
                <a:cs typeface="Times New Roman" pitchFamily="18" charset="0"/>
              </a:rPr>
              <a:t>        </a:t>
            </a:r>
            <a:r>
              <a:rPr lang="ru-RU" sz="2400" dirty="0" smtClean="0">
                <a:solidFill>
                  <a:srgbClr val="00B050"/>
                </a:solidFill>
                <a:latin typeface="Times New Roman" pitchFamily="18" charset="0"/>
                <a:cs typeface="Times New Roman" pitchFamily="18" charset="0"/>
              </a:rPr>
              <a:t> </a:t>
            </a:r>
            <a:r>
              <a:rPr lang="ru-RU" sz="2400" dirty="0" err="1" smtClean="0">
                <a:solidFill>
                  <a:srgbClr val="00B050"/>
                </a:solidFill>
                <a:latin typeface="Times New Roman" pitchFamily="18" charset="0"/>
                <a:cs typeface="Times New Roman" pitchFamily="18" charset="0"/>
              </a:rPr>
              <a:t>млн.тг</a:t>
            </a:r>
            <a:r>
              <a:rPr lang="ru-RU" sz="2400" dirty="0" smtClean="0">
                <a:solidFill>
                  <a:srgbClr val="00B050"/>
                </a:solidFill>
                <a:latin typeface="Times New Roman" pitchFamily="18" charset="0"/>
                <a:cs typeface="Times New Roman" pitchFamily="18" charset="0"/>
              </a:rPr>
              <a:t>.</a:t>
            </a:r>
          </a:p>
          <a:p>
            <a:pPr marL="0" indent="0">
              <a:buNone/>
            </a:pPr>
            <a:endParaRPr lang="ru-RU" sz="2400" dirty="0">
              <a:solidFill>
                <a:srgbClr val="00B050"/>
              </a:solidFill>
              <a:latin typeface="Times New Roman" pitchFamily="18" charset="0"/>
              <a:cs typeface="Times New Roman" pitchFamily="18" charset="0"/>
            </a:endParaRPr>
          </a:p>
        </p:txBody>
      </p:sp>
      <mc:AlternateContent xmlns:mc="http://schemas.openxmlformats.org/markup-compatibility/2006" xmlns:a14="http://schemas.microsoft.com/office/drawing/2010/main">
        <mc:Choice Requires="a14">
          <p:graphicFrame>
            <p:nvGraphicFramePr>
              <p:cNvPr id="4" name="Таблица 3"/>
              <p:cNvGraphicFramePr>
                <a:graphicFrameLocks noGrp="1"/>
              </p:cNvGraphicFramePr>
              <p:nvPr>
                <p:extLst>
                  <p:ext uri="{D42A27DB-BD31-4B8C-83A1-F6EECF244321}">
                    <p14:modId xmlns:p14="http://schemas.microsoft.com/office/powerpoint/2010/main" val="551663401"/>
                  </p:ext>
                </p:extLst>
              </p:nvPr>
            </p:nvGraphicFramePr>
            <p:xfrm>
              <a:off x="107503" y="563920"/>
              <a:ext cx="8856985" cy="2297113"/>
            </p:xfrm>
            <a:graphic>
              <a:graphicData uri="http://schemas.openxmlformats.org/drawingml/2006/table">
                <a:tbl>
                  <a:tblPr firstRow="1" bandRow="1">
                    <a:tableStyleId>{5940675A-B579-460E-94D1-54222C63F5DA}</a:tableStyleId>
                  </a:tblPr>
                  <a:tblGrid>
                    <a:gridCol w="2874637">
                      <a:extLst>
                        <a:ext uri="{9D8B030D-6E8A-4147-A177-3AD203B41FA5}">
                          <a16:colId xmlns:a16="http://schemas.microsoft.com/office/drawing/2014/main" val="20000"/>
                        </a:ext>
                      </a:extLst>
                    </a:gridCol>
                    <a:gridCol w="854619">
                      <a:extLst>
                        <a:ext uri="{9D8B030D-6E8A-4147-A177-3AD203B41FA5}">
                          <a16:colId xmlns:a16="http://schemas.microsoft.com/office/drawing/2014/main" val="20001"/>
                        </a:ext>
                      </a:extLst>
                    </a:gridCol>
                    <a:gridCol w="1476166">
                      <a:extLst>
                        <a:ext uri="{9D8B030D-6E8A-4147-A177-3AD203B41FA5}">
                          <a16:colId xmlns:a16="http://schemas.microsoft.com/office/drawing/2014/main" val="20002"/>
                        </a:ext>
                      </a:extLst>
                    </a:gridCol>
                    <a:gridCol w="1243086">
                      <a:extLst>
                        <a:ext uri="{9D8B030D-6E8A-4147-A177-3AD203B41FA5}">
                          <a16:colId xmlns:a16="http://schemas.microsoft.com/office/drawing/2014/main" val="20003"/>
                        </a:ext>
                      </a:extLst>
                    </a:gridCol>
                    <a:gridCol w="1243086">
                      <a:extLst>
                        <a:ext uri="{9D8B030D-6E8A-4147-A177-3AD203B41FA5}">
                          <a16:colId xmlns:a16="http://schemas.microsoft.com/office/drawing/2014/main" val="20004"/>
                        </a:ext>
                      </a:extLst>
                    </a:gridCol>
                    <a:gridCol w="1165391">
                      <a:extLst>
                        <a:ext uri="{9D8B030D-6E8A-4147-A177-3AD203B41FA5}">
                          <a16:colId xmlns:a16="http://schemas.microsoft.com/office/drawing/2014/main" val="20005"/>
                        </a:ext>
                      </a:extLst>
                    </a:gridCol>
                  </a:tblGrid>
                  <a:tr h="341540">
                    <a:tc>
                      <a:txBody>
                        <a:bodyPr/>
                        <a:lstStyle/>
                        <a:p>
                          <a:pPr algn="ctr"/>
                          <a:r>
                            <a:rPr lang="kk-KZ" b="1" dirty="0" smtClean="0">
                              <a:solidFill>
                                <a:srgbClr val="0070C0"/>
                              </a:solidFill>
                              <a:latin typeface="Times New Roman" panose="02020603050405020304" pitchFamily="18" charset="0"/>
                              <a:cs typeface="Times New Roman" panose="02020603050405020304" pitchFamily="18" charset="0"/>
                            </a:rPr>
                            <a:t>Жоба А</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b="1" dirty="0" smtClean="0">
                              <a:solidFill>
                                <a:srgbClr val="0070C0"/>
                              </a:solidFill>
                              <a:latin typeface="Times New Roman" panose="02020603050405020304" pitchFamily="18" charset="0"/>
                              <a:cs typeface="Times New Roman" panose="02020603050405020304" pitchFamily="18" charset="0"/>
                            </a:rPr>
                            <a:t>0</a:t>
                          </a:r>
                          <a:r>
                            <a:rPr lang="kk-KZ" b="1" dirty="0" smtClean="0">
                              <a:solidFill>
                                <a:srgbClr val="0070C0"/>
                              </a:solidFill>
                              <a:latin typeface="Times New Roman" panose="02020603050405020304" pitchFamily="18" charset="0"/>
                              <a:cs typeface="Times New Roman" panose="02020603050405020304" pitchFamily="18" charset="0"/>
                            </a:rPr>
                            <a:t> жыл</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b="1" dirty="0" smtClean="0">
                              <a:solidFill>
                                <a:srgbClr val="0070C0"/>
                              </a:solidFill>
                              <a:latin typeface="Times New Roman" panose="02020603050405020304" pitchFamily="18" charset="0"/>
                              <a:cs typeface="Times New Roman" panose="02020603050405020304" pitchFamily="18" charset="0"/>
                            </a:rPr>
                            <a:t>1</a:t>
                          </a:r>
                          <a:r>
                            <a:rPr lang="kk-KZ" b="1" dirty="0" smtClean="0">
                              <a:solidFill>
                                <a:srgbClr val="0070C0"/>
                              </a:solidFill>
                              <a:latin typeface="Times New Roman" panose="02020603050405020304" pitchFamily="18" charset="0"/>
                              <a:cs typeface="Times New Roman" panose="02020603050405020304" pitchFamily="18" charset="0"/>
                            </a:rPr>
                            <a:t> жыл</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b="1" dirty="0" smtClean="0">
                              <a:solidFill>
                                <a:srgbClr val="0070C0"/>
                              </a:solidFill>
                              <a:latin typeface="Times New Roman" panose="02020603050405020304" pitchFamily="18" charset="0"/>
                              <a:cs typeface="Times New Roman" panose="02020603050405020304" pitchFamily="18" charset="0"/>
                            </a:rPr>
                            <a:t>2</a:t>
                          </a:r>
                          <a:r>
                            <a:rPr lang="kk-KZ" b="1" dirty="0" smtClean="0">
                              <a:solidFill>
                                <a:srgbClr val="0070C0"/>
                              </a:solidFill>
                              <a:latin typeface="Times New Roman" panose="02020603050405020304" pitchFamily="18" charset="0"/>
                              <a:cs typeface="Times New Roman" panose="02020603050405020304" pitchFamily="18" charset="0"/>
                            </a:rPr>
                            <a:t> жыл</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b="1" dirty="0" smtClean="0">
                              <a:solidFill>
                                <a:srgbClr val="0070C0"/>
                              </a:solidFill>
                              <a:latin typeface="Times New Roman" panose="02020603050405020304" pitchFamily="18" charset="0"/>
                              <a:cs typeface="Times New Roman" panose="02020603050405020304" pitchFamily="18" charset="0"/>
                            </a:rPr>
                            <a:t>3</a:t>
                          </a:r>
                          <a:r>
                            <a:rPr lang="kk-KZ" b="1" dirty="0" smtClean="0">
                              <a:solidFill>
                                <a:srgbClr val="0070C0"/>
                              </a:solidFill>
                              <a:latin typeface="Times New Roman" panose="02020603050405020304" pitchFamily="18" charset="0"/>
                              <a:cs typeface="Times New Roman" panose="02020603050405020304" pitchFamily="18" charset="0"/>
                            </a:rPr>
                            <a:t> жыл</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kk-KZ" b="1" dirty="0" smtClean="0">
                              <a:solidFill>
                                <a:srgbClr val="0070C0"/>
                              </a:solidFill>
                              <a:latin typeface="Times New Roman" panose="02020603050405020304" pitchFamily="18" charset="0"/>
                              <a:cs typeface="Times New Roman" panose="02020603050405020304" pitchFamily="18" charset="0"/>
                            </a:rPr>
                            <a:t>Барлығы</a:t>
                          </a:r>
                          <a:endParaRPr lang="ru-RU" b="1" dirty="0">
                            <a:solidFill>
                              <a:srgbClr val="0070C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0"/>
                      </a:ext>
                    </a:extLst>
                  </a:tr>
                  <a:tr h="341540">
                    <a:tc>
                      <a:txBody>
                        <a:bodyPr/>
                        <a:lstStyle/>
                        <a:p>
                          <a:pPr algn="ctr"/>
                          <a:r>
                            <a:rPr lang="kk-KZ" dirty="0" smtClean="0">
                              <a:solidFill>
                                <a:srgbClr val="0070C0"/>
                              </a:solidFill>
                              <a:latin typeface="Times New Roman" panose="02020603050405020304" pitchFamily="18" charset="0"/>
                              <a:cs typeface="Times New Roman" panose="02020603050405020304" pitchFamily="18" charset="0"/>
                            </a:rPr>
                            <a:t>Инвестиция</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1000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b="1" dirty="0" smtClean="0">
                              <a:solidFill>
                                <a:srgbClr val="FF0000"/>
                              </a:solidFill>
                              <a:latin typeface="Times New Roman" panose="02020603050405020304" pitchFamily="18" charset="0"/>
                              <a:cs typeface="Times New Roman" panose="02020603050405020304" pitchFamily="18" charset="0"/>
                            </a:rPr>
                            <a:t>1000</a:t>
                          </a:r>
                          <a:endParaRPr lang="ru-RU" b="1" dirty="0">
                            <a:solidFill>
                              <a:srgbClr val="FF000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1"/>
                      </a:ext>
                    </a:extLst>
                  </a:tr>
                  <a:tr h="341540">
                    <a:tc>
                      <a:txBody>
                        <a:bodyPr/>
                        <a:lstStyle/>
                        <a:p>
                          <a:pPr algn="ctr"/>
                          <a:r>
                            <a:rPr lang="kk-KZ" dirty="0" smtClean="0">
                              <a:solidFill>
                                <a:srgbClr val="0070C0"/>
                              </a:solidFill>
                              <a:latin typeface="Times New Roman" panose="02020603050405020304" pitchFamily="18" charset="0"/>
                              <a:cs typeface="Times New Roman" panose="02020603050405020304" pitchFamily="18" charset="0"/>
                            </a:rPr>
                            <a:t>Таза пайда</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500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500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500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b="1" dirty="0" smtClean="0">
                              <a:solidFill>
                                <a:srgbClr val="FF0000"/>
                              </a:solidFill>
                              <a:latin typeface="Times New Roman" panose="02020603050405020304" pitchFamily="18" charset="0"/>
                              <a:cs typeface="Times New Roman" panose="02020603050405020304" pitchFamily="18" charset="0"/>
                            </a:rPr>
                            <a:t>1500</a:t>
                          </a:r>
                          <a:endParaRPr lang="ru-RU" b="1" dirty="0">
                            <a:solidFill>
                              <a:srgbClr val="FF000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2"/>
                      </a:ext>
                    </a:extLst>
                  </a:tr>
                  <a:tr h="1120381">
                    <a:tc>
                      <a:txBody>
                        <a:bodyPr/>
                        <a:lstStyle/>
                        <a:p>
                          <a:pPr algn="ctr"/>
                          <a:r>
                            <a:rPr lang="kk-KZ" dirty="0" smtClean="0">
                              <a:solidFill>
                                <a:srgbClr val="0070C0"/>
                              </a:solidFill>
                              <a:latin typeface="Times New Roman" panose="02020603050405020304" pitchFamily="18" charset="0"/>
                              <a:cs typeface="Times New Roman" panose="02020603050405020304" pitchFamily="18" charset="0"/>
                            </a:rPr>
                            <a:t>Таза</a:t>
                          </a:r>
                          <a:r>
                            <a:rPr lang="kk-KZ" baseline="0" dirty="0" smtClean="0">
                              <a:solidFill>
                                <a:srgbClr val="0070C0"/>
                              </a:solidFill>
                              <a:latin typeface="Times New Roman" panose="02020603050405020304" pitchFamily="18" charset="0"/>
                              <a:cs typeface="Times New Roman" panose="02020603050405020304" pitchFamily="18" charset="0"/>
                            </a:rPr>
                            <a:t> табыстың ағымдағы құны</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500/(1+0,2)=</a:t>
                          </a:r>
                          <a:r>
                            <a:rPr lang="en-US" b="1" dirty="0" smtClean="0">
                              <a:solidFill>
                                <a:srgbClr val="0070C0"/>
                              </a:solidFill>
                              <a:latin typeface="Times New Roman" panose="02020603050405020304" pitchFamily="18" charset="0"/>
                              <a:cs typeface="Times New Roman" panose="02020603050405020304" pitchFamily="18" charset="0"/>
                            </a:rPr>
                            <a:t>417</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14:m>
                            <m:oMathPara xmlns:m="http://schemas.openxmlformats.org/officeDocument/2006/math">
                              <m:oMathParaPr>
                                <m:jc m:val="centerGroup"/>
                              </m:oMathParaPr>
                              <m:oMath xmlns:m="http://schemas.openxmlformats.org/officeDocument/2006/math">
                                <m:f>
                                  <m:fPr>
                                    <m:ctrlPr>
                                      <a:rPr lang="en-US" b="0" i="1" smtClean="0">
                                        <a:solidFill>
                                          <a:srgbClr val="0070C0"/>
                                        </a:solidFill>
                                        <a:latin typeface="Cambria Math" panose="02040503050406030204" pitchFamily="18" charset="0"/>
                                      </a:rPr>
                                    </m:ctrlPr>
                                  </m:fPr>
                                  <m:num>
                                    <m:r>
                                      <a:rPr lang="en-US" b="0" i="1" smtClean="0">
                                        <a:solidFill>
                                          <a:srgbClr val="0070C0"/>
                                        </a:solidFill>
                                        <a:latin typeface="Cambria Math"/>
                                      </a:rPr>
                                      <m:t>500</m:t>
                                    </m:r>
                                  </m:num>
                                  <m:den>
                                    <m:sSup>
                                      <m:sSupPr>
                                        <m:ctrlPr>
                                          <a:rPr lang="en-US" b="0" i="1" smtClean="0">
                                            <a:solidFill>
                                              <a:srgbClr val="0070C0"/>
                                            </a:solidFill>
                                            <a:latin typeface="Cambria Math" panose="02040503050406030204" pitchFamily="18" charset="0"/>
                                          </a:rPr>
                                        </m:ctrlPr>
                                      </m:sSupPr>
                                      <m:e>
                                        <m:d>
                                          <m:dPr>
                                            <m:ctrlPr>
                                              <a:rPr lang="en-US" b="0" i="1" smtClean="0">
                                                <a:solidFill>
                                                  <a:srgbClr val="0070C0"/>
                                                </a:solidFill>
                                                <a:latin typeface="Cambria Math" panose="02040503050406030204" pitchFamily="18" charset="0"/>
                                              </a:rPr>
                                            </m:ctrlPr>
                                          </m:dPr>
                                          <m:e>
                                            <m:r>
                                              <a:rPr lang="en-US" b="0" i="1" smtClean="0">
                                                <a:solidFill>
                                                  <a:srgbClr val="0070C0"/>
                                                </a:solidFill>
                                                <a:latin typeface="Cambria Math"/>
                                              </a:rPr>
                                              <m:t>1+0,2</m:t>
                                            </m:r>
                                          </m:e>
                                        </m:d>
                                      </m:e>
                                      <m:sup>
                                        <m:r>
                                          <a:rPr lang="en-US" b="0" i="1" smtClean="0">
                                            <a:solidFill>
                                              <a:srgbClr val="0070C0"/>
                                            </a:solidFill>
                                            <a:latin typeface="Cambria Math"/>
                                          </a:rPr>
                                          <m:t>2</m:t>
                                        </m:r>
                                      </m:sup>
                                    </m:sSup>
                                  </m:den>
                                </m:f>
                                <m:r>
                                  <a:rPr lang="en-US" b="0" i="1" smtClean="0">
                                    <a:solidFill>
                                      <a:srgbClr val="0070C0"/>
                                    </a:solidFill>
                                    <a:latin typeface="Cambria Math"/>
                                  </a:rPr>
                                  <m:t>=</m:t>
                                </m:r>
                                <m:r>
                                  <a:rPr lang="en-US" b="1" i="1" smtClean="0">
                                    <a:solidFill>
                                      <a:srgbClr val="0070C0"/>
                                    </a:solidFill>
                                    <a:latin typeface="Cambria Math"/>
                                  </a:rPr>
                                  <m:t>𝟑𝟒𝟕</m:t>
                                </m:r>
                              </m:oMath>
                            </m:oMathPara>
                          </a14:m>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
                                  <m:fPr>
                                    <m:ctrlPr>
                                      <a:rPr lang="en-US" b="0" i="1" smtClean="0">
                                        <a:solidFill>
                                          <a:srgbClr val="0070C0"/>
                                        </a:solidFill>
                                        <a:latin typeface="Cambria Math" panose="02040503050406030204" pitchFamily="18" charset="0"/>
                                      </a:rPr>
                                    </m:ctrlPr>
                                  </m:fPr>
                                  <m:num>
                                    <m:r>
                                      <a:rPr lang="en-US" b="0" i="1" smtClean="0">
                                        <a:solidFill>
                                          <a:srgbClr val="0070C0"/>
                                        </a:solidFill>
                                        <a:latin typeface="Cambria Math"/>
                                      </a:rPr>
                                      <m:t>500</m:t>
                                    </m:r>
                                  </m:num>
                                  <m:den>
                                    <m:sSup>
                                      <m:sSupPr>
                                        <m:ctrlPr>
                                          <a:rPr lang="en-US" b="0" i="1" smtClean="0">
                                            <a:solidFill>
                                              <a:srgbClr val="0070C0"/>
                                            </a:solidFill>
                                            <a:latin typeface="Cambria Math" panose="02040503050406030204" pitchFamily="18" charset="0"/>
                                          </a:rPr>
                                        </m:ctrlPr>
                                      </m:sSupPr>
                                      <m:e>
                                        <m:d>
                                          <m:dPr>
                                            <m:ctrlPr>
                                              <a:rPr lang="en-US" b="0" i="1" smtClean="0">
                                                <a:solidFill>
                                                  <a:srgbClr val="0070C0"/>
                                                </a:solidFill>
                                                <a:latin typeface="Cambria Math" panose="02040503050406030204" pitchFamily="18" charset="0"/>
                                              </a:rPr>
                                            </m:ctrlPr>
                                          </m:dPr>
                                          <m:e>
                                            <m:r>
                                              <a:rPr lang="en-US" b="0" i="1" smtClean="0">
                                                <a:solidFill>
                                                  <a:srgbClr val="0070C0"/>
                                                </a:solidFill>
                                                <a:latin typeface="Cambria Math"/>
                                              </a:rPr>
                                              <m:t>1+0,2</m:t>
                                            </m:r>
                                          </m:e>
                                        </m:d>
                                      </m:e>
                                      <m:sup>
                                        <m:r>
                                          <a:rPr lang="en-US" b="0" i="1" smtClean="0">
                                            <a:solidFill>
                                              <a:srgbClr val="0070C0"/>
                                            </a:solidFill>
                                            <a:latin typeface="Cambria Math"/>
                                          </a:rPr>
                                          <m:t>3</m:t>
                                        </m:r>
                                      </m:sup>
                                    </m:sSup>
                                  </m:den>
                                </m:f>
                                <m:r>
                                  <a:rPr lang="en-US" b="0" i="1" smtClean="0">
                                    <a:solidFill>
                                      <a:srgbClr val="0070C0"/>
                                    </a:solidFill>
                                    <a:latin typeface="Cambria Math"/>
                                  </a:rPr>
                                  <m:t>=</m:t>
                                </m:r>
                                <m:r>
                                  <a:rPr lang="en-US" b="1" i="1" smtClean="0">
                                    <a:solidFill>
                                      <a:srgbClr val="0070C0"/>
                                    </a:solidFill>
                                    <a:latin typeface="Cambria Math"/>
                                  </a:rPr>
                                  <m:t>𝟐𝟖𝟗</m:t>
                                </m:r>
                              </m:oMath>
                            </m:oMathPara>
                          </a14:m>
                          <a:endParaRPr lang="ru-RU" b="1" dirty="0">
                            <a:solidFill>
                              <a:srgbClr val="0070C0"/>
                            </a:solidFill>
                            <a:latin typeface="Times New Roman" panose="02020603050405020304" pitchFamily="18" charset="0"/>
                            <a:cs typeface="Times New Roman" panose="02020603050405020304" pitchFamily="18" charset="0"/>
                          </a:endParaRPr>
                        </a:p>
                        <a:p>
                          <a:pPr algn="ct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b="1" dirty="0" smtClean="0">
                              <a:solidFill>
                                <a:srgbClr val="FF0000"/>
                              </a:solidFill>
                              <a:latin typeface="Times New Roman" panose="02020603050405020304" pitchFamily="18" charset="0"/>
                              <a:cs typeface="Times New Roman" panose="02020603050405020304" pitchFamily="18" charset="0"/>
                            </a:rPr>
                            <a:t>1053</a:t>
                          </a:r>
                          <a:endParaRPr lang="ru-RU" b="1" dirty="0">
                            <a:solidFill>
                              <a:srgbClr val="FF000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3"/>
                      </a:ext>
                    </a:extLst>
                  </a:tr>
                </a:tbl>
              </a:graphicData>
            </a:graphic>
          </p:graphicFrame>
        </mc:Choice>
        <mc:Fallback xmlns="">
          <p:graphicFrame>
            <p:nvGraphicFramePr>
              <p:cNvPr id="4" name="Таблица 3"/>
              <p:cNvGraphicFramePr>
                <a:graphicFrameLocks noGrp="1"/>
              </p:cNvGraphicFramePr>
              <p:nvPr>
                <p:extLst>
                  <p:ext uri="{D42A27DB-BD31-4B8C-83A1-F6EECF244321}">
                    <p14:modId xmlns:p14="http://schemas.microsoft.com/office/powerpoint/2010/main" val="551663401"/>
                  </p:ext>
                </p:extLst>
              </p:nvPr>
            </p:nvGraphicFramePr>
            <p:xfrm>
              <a:off x="107503" y="563920"/>
              <a:ext cx="8856985" cy="2297113"/>
            </p:xfrm>
            <a:graphic>
              <a:graphicData uri="http://schemas.openxmlformats.org/drawingml/2006/table">
                <a:tbl>
                  <a:tblPr firstRow="1" bandRow="1">
                    <a:tableStyleId>{5940675A-B579-460E-94D1-54222C63F5DA}</a:tableStyleId>
                  </a:tblPr>
                  <a:tblGrid>
                    <a:gridCol w="2874637"/>
                    <a:gridCol w="854619"/>
                    <a:gridCol w="1476166"/>
                    <a:gridCol w="1243086"/>
                    <a:gridCol w="1243086"/>
                    <a:gridCol w="1165391"/>
                  </a:tblGrid>
                  <a:tr h="365760">
                    <a:tc>
                      <a:txBody>
                        <a:bodyPr/>
                        <a:lstStyle/>
                        <a:p>
                          <a:pPr algn="ctr"/>
                          <a:r>
                            <a:rPr lang="kk-KZ" b="1" dirty="0" smtClean="0">
                              <a:solidFill>
                                <a:srgbClr val="0070C0"/>
                              </a:solidFill>
                              <a:latin typeface="Times New Roman" panose="02020603050405020304" pitchFamily="18" charset="0"/>
                              <a:cs typeface="Times New Roman" panose="02020603050405020304" pitchFamily="18" charset="0"/>
                            </a:rPr>
                            <a:t>Жоба А</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b="1" dirty="0" smtClean="0">
                              <a:solidFill>
                                <a:srgbClr val="0070C0"/>
                              </a:solidFill>
                              <a:latin typeface="Times New Roman" panose="02020603050405020304" pitchFamily="18" charset="0"/>
                              <a:cs typeface="Times New Roman" panose="02020603050405020304" pitchFamily="18" charset="0"/>
                            </a:rPr>
                            <a:t>0</a:t>
                          </a:r>
                          <a:r>
                            <a:rPr lang="kk-KZ" b="1" dirty="0" smtClean="0">
                              <a:solidFill>
                                <a:srgbClr val="0070C0"/>
                              </a:solidFill>
                              <a:latin typeface="Times New Roman" panose="02020603050405020304" pitchFamily="18" charset="0"/>
                              <a:cs typeface="Times New Roman" panose="02020603050405020304" pitchFamily="18" charset="0"/>
                            </a:rPr>
                            <a:t> жыл</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b="1" dirty="0" smtClean="0">
                              <a:solidFill>
                                <a:srgbClr val="0070C0"/>
                              </a:solidFill>
                              <a:latin typeface="Times New Roman" panose="02020603050405020304" pitchFamily="18" charset="0"/>
                              <a:cs typeface="Times New Roman" panose="02020603050405020304" pitchFamily="18" charset="0"/>
                            </a:rPr>
                            <a:t>1</a:t>
                          </a:r>
                          <a:r>
                            <a:rPr lang="kk-KZ" b="1" dirty="0" smtClean="0">
                              <a:solidFill>
                                <a:srgbClr val="0070C0"/>
                              </a:solidFill>
                              <a:latin typeface="Times New Roman" panose="02020603050405020304" pitchFamily="18" charset="0"/>
                              <a:cs typeface="Times New Roman" panose="02020603050405020304" pitchFamily="18" charset="0"/>
                            </a:rPr>
                            <a:t> жыл</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b="1" dirty="0" smtClean="0">
                              <a:solidFill>
                                <a:srgbClr val="0070C0"/>
                              </a:solidFill>
                              <a:latin typeface="Times New Roman" panose="02020603050405020304" pitchFamily="18" charset="0"/>
                              <a:cs typeface="Times New Roman" panose="02020603050405020304" pitchFamily="18" charset="0"/>
                            </a:rPr>
                            <a:t>2</a:t>
                          </a:r>
                          <a:r>
                            <a:rPr lang="kk-KZ" b="1" dirty="0" smtClean="0">
                              <a:solidFill>
                                <a:srgbClr val="0070C0"/>
                              </a:solidFill>
                              <a:latin typeface="Times New Roman" panose="02020603050405020304" pitchFamily="18" charset="0"/>
                              <a:cs typeface="Times New Roman" panose="02020603050405020304" pitchFamily="18" charset="0"/>
                            </a:rPr>
                            <a:t> жыл</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b="1" dirty="0" smtClean="0">
                              <a:solidFill>
                                <a:srgbClr val="0070C0"/>
                              </a:solidFill>
                              <a:latin typeface="Times New Roman" panose="02020603050405020304" pitchFamily="18" charset="0"/>
                              <a:cs typeface="Times New Roman" panose="02020603050405020304" pitchFamily="18" charset="0"/>
                            </a:rPr>
                            <a:t>3</a:t>
                          </a:r>
                          <a:r>
                            <a:rPr lang="kk-KZ" b="1" dirty="0" smtClean="0">
                              <a:solidFill>
                                <a:srgbClr val="0070C0"/>
                              </a:solidFill>
                              <a:latin typeface="Times New Roman" panose="02020603050405020304" pitchFamily="18" charset="0"/>
                              <a:cs typeface="Times New Roman" panose="02020603050405020304" pitchFamily="18" charset="0"/>
                            </a:rPr>
                            <a:t> жыл</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kk-KZ" b="1" dirty="0" smtClean="0">
                              <a:solidFill>
                                <a:srgbClr val="0070C0"/>
                              </a:solidFill>
                              <a:latin typeface="Times New Roman" panose="02020603050405020304" pitchFamily="18" charset="0"/>
                              <a:cs typeface="Times New Roman" panose="02020603050405020304" pitchFamily="18" charset="0"/>
                            </a:rPr>
                            <a:t>Барлығы</a:t>
                          </a:r>
                          <a:endParaRPr lang="ru-RU" b="1" dirty="0">
                            <a:solidFill>
                              <a:srgbClr val="0070C0"/>
                            </a:solidFill>
                            <a:latin typeface="Times New Roman" panose="02020603050405020304" pitchFamily="18" charset="0"/>
                            <a:cs typeface="Times New Roman" panose="02020603050405020304" pitchFamily="18" charset="0"/>
                          </a:endParaRPr>
                        </a:p>
                      </a:txBody>
                      <a:tcPr/>
                    </a:tc>
                  </a:tr>
                  <a:tr h="365760">
                    <a:tc>
                      <a:txBody>
                        <a:bodyPr/>
                        <a:lstStyle/>
                        <a:p>
                          <a:pPr algn="ctr"/>
                          <a:r>
                            <a:rPr lang="kk-KZ" dirty="0" smtClean="0">
                              <a:solidFill>
                                <a:srgbClr val="0070C0"/>
                              </a:solidFill>
                              <a:latin typeface="Times New Roman" panose="02020603050405020304" pitchFamily="18" charset="0"/>
                              <a:cs typeface="Times New Roman" panose="02020603050405020304" pitchFamily="18" charset="0"/>
                            </a:rPr>
                            <a:t>Инвестиция</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1000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b="1" dirty="0" smtClean="0">
                              <a:solidFill>
                                <a:srgbClr val="FF0000"/>
                              </a:solidFill>
                              <a:latin typeface="Times New Roman" panose="02020603050405020304" pitchFamily="18" charset="0"/>
                              <a:cs typeface="Times New Roman" panose="02020603050405020304" pitchFamily="18" charset="0"/>
                            </a:rPr>
                            <a:t>1000</a:t>
                          </a:r>
                          <a:endParaRPr lang="ru-RU" b="1" dirty="0">
                            <a:solidFill>
                              <a:srgbClr val="FF0000"/>
                            </a:solidFill>
                            <a:latin typeface="Times New Roman" panose="02020603050405020304" pitchFamily="18" charset="0"/>
                            <a:cs typeface="Times New Roman" panose="02020603050405020304" pitchFamily="18" charset="0"/>
                          </a:endParaRPr>
                        </a:p>
                      </a:txBody>
                      <a:tcPr/>
                    </a:tc>
                  </a:tr>
                  <a:tr h="365760">
                    <a:tc>
                      <a:txBody>
                        <a:bodyPr/>
                        <a:lstStyle/>
                        <a:p>
                          <a:pPr algn="ctr"/>
                          <a:r>
                            <a:rPr lang="kk-KZ" dirty="0" smtClean="0">
                              <a:solidFill>
                                <a:srgbClr val="0070C0"/>
                              </a:solidFill>
                              <a:latin typeface="Times New Roman" panose="02020603050405020304" pitchFamily="18" charset="0"/>
                              <a:cs typeface="Times New Roman" panose="02020603050405020304" pitchFamily="18" charset="0"/>
                            </a:rPr>
                            <a:t>Таза пайда</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500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500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500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b="1" dirty="0" smtClean="0">
                              <a:solidFill>
                                <a:srgbClr val="FF0000"/>
                              </a:solidFill>
                              <a:latin typeface="Times New Roman" panose="02020603050405020304" pitchFamily="18" charset="0"/>
                              <a:cs typeface="Times New Roman" panose="02020603050405020304" pitchFamily="18" charset="0"/>
                            </a:rPr>
                            <a:t>1500</a:t>
                          </a:r>
                          <a:endParaRPr lang="ru-RU" b="1" dirty="0">
                            <a:solidFill>
                              <a:srgbClr val="FF0000"/>
                            </a:solidFill>
                            <a:latin typeface="Times New Roman" panose="02020603050405020304" pitchFamily="18" charset="0"/>
                            <a:cs typeface="Times New Roman" panose="02020603050405020304" pitchFamily="18" charset="0"/>
                          </a:endParaRPr>
                        </a:p>
                      </a:txBody>
                      <a:tcPr/>
                    </a:tc>
                  </a:tr>
                  <a:tr h="1199833">
                    <a:tc>
                      <a:txBody>
                        <a:bodyPr/>
                        <a:lstStyle/>
                        <a:p>
                          <a:pPr algn="ctr"/>
                          <a:r>
                            <a:rPr lang="kk-KZ" dirty="0" smtClean="0">
                              <a:solidFill>
                                <a:srgbClr val="0070C0"/>
                              </a:solidFill>
                              <a:latin typeface="Times New Roman" panose="02020603050405020304" pitchFamily="18" charset="0"/>
                              <a:cs typeface="Times New Roman" panose="02020603050405020304" pitchFamily="18" charset="0"/>
                            </a:rPr>
                            <a:t>Таза</a:t>
                          </a:r>
                          <a:r>
                            <a:rPr lang="kk-KZ" baseline="0" dirty="0" smtClean="0">
                              <a:solidFill>
                                <a:srgbClr val="0070C0"/>
                              </a:solidFill>
                              <a:latin typeface="Times New Roman" panose="02020603050405020304" pitchFamily="18" charset="0"/>
                              <a:cs typeface="Times New Roman" panose="02020603050405020304" pitchFamily="18" charset="0"/>
                            </a:rPr>
                            <a:t> табыстың ағымдағы құны</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500/(1+0,2)=</a:t>
                          </a:r>
                          <a:r>
                            <a:rPr lang="en-US" b="1" dirty="0" smtClean="0">
                              <a:solidFill>
                                <a:srgbClr val="0070C0"/>
                              </a:solidFill>
                              <a:latin typeface="Times New Roman" panose="02020603050405020304" pitchFamily="18" charset="0"/>
                              <a:cs typeface="Times New Roman" panose="02020603050405020304" pitchFamily="18" charset="0"/>
                            </a:rPr>
                            <a:t>417</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endParaRPr lang="ru-RU"/>
                        </a:p>
                      </a:txBody>
                      <a:tcPr>
                        <a:blipFill rotWithShape="0">
                          <a:blip r:embed="rId2"/>
                          <a:stretch>
                            <a:fillRect l="-419608" t="-94416" r="-194608" b="-1015"/>
                          </a:stretch>
                        </a:blipFill>
                      </a:tcPr>
                    </a:tc>
                    <a:tc>
                      <a:txBody>
                        <a:bodyPr/>
                        <a:lstStyle/>
                        <a:p>
                          <a:endParaRPr lang="ru-RU"/>
                        </a:p>
                      </a:txBody>
                      <a:tcPr>
                        <a:blipFill rotWithShape="0">
                          <a:blip r:embed="rId2"/>
                          <a:stretch>
                            <a:fillRect l="-519608" t="-94416" r="-94608" b="-1015"/>
                          </a:stretch>
                        </a:blipFill>
                      </a:tcPr>
                    </a:tc>
                    <a:tc>
                      <a:txBody>
                        <a:bodyPr/>
                        <a:lstStyle/>
                        <a:p>
                          <a:pPr algn="ctr"/>
                          <a:r>
                            <a:rPr lang="en-US" b="1" dirty="0" smtClean="0">
                              <a:solidFill>
                                <a:srgbClr val="FF0000"/>
                              </a:solidFill>
                              <a:latin typeface="Times New Roman" panose="02020603050405020304" pitchFamily="18" charset="0"/>
                              <a:cs typeface="Times New Roman" panose="02020603050405020304" pitchFamily="18" charset="0"/>
                            </a:rPr>
                            <a:t>1053</a:t>
                          </a:r>
                          <a:endParaRPr lang="ru-RU" b="1" dirty="0">
                            <a:solidFill>
                              <a:srgbClr val="FF0000"/>
                            </a:solidFill>
                            <a:latin typeface="Times New Roman" panose="02020603050405020304" pitchFamily="18" charset="0"/>
                            <a:cs typeface="Times New Roman" panose="02020603050405020304" pitchFamily="18" charset="0"/>
                          </a:endParaRPr>
                        </a:p>
                      </a:txBody>
                      <a:tcPr/>
                    </a:tc>
                  </a:tr>
                </a:tbl>
              </a:graphicData>
            </a:graphic>
          </p:graphicFrame>
        </mc:Fallback>
      </mc:AlternateContent>
      <mc:AlternateContent xmlns:mc="http://schemas.openxmlformats.org/markup-compatibility/2006" xmlns:a14="http://schemas.microsoft.com/office/drawing/2010/main">
        <mc:Choice Requires="a14">
          <p:graphicFrame>
            <p:nvGraphicFramePr>
              <p:cNvPr id="5" name="Таблица 4"/>
              <p:cNvGraphicFramePr>
                <a:graphicFrameLocks noGrp="1"/>
              </p:cNvGraphicFramePr>
              <p:nvPr>
                <p:extLst>
                  <p:ext uri="{D42A27DB-BD31-4B8C-83A1-F6EECF244321}">
                    <p14:modId xmlns:p14="http://schemas.microsoft.com/office/powerpoint/2010/main" val="710316284"/>
                  </p:ext>
                </p:extLst>
              </p:nvPr>
            </p:nvGraphicFramePr>
            <p:xfrm>
              <a:off x="107503" y="3382106"/>
              <a:ext cx="8856984" cy="2312353"/>
            </p:xfrm>
            <a:graphic>
              <a:graphicData uri="http://schemas.openxmlformats.org/drawingml/2006/table">
                <a:tbl>
                  <a:tblPr firstRow="1" bandRow="1">
                    <a:tableStyleId>{5940675A-B579-460E-94D1-54222C63F5DA}</a:tableStyleId>
                  </a:tblPr>
                  <a:tblGrid>
                    <a:gridCol w="2874637">
                      <a:extLst>
                        <a:ext uri="{9D8B030D-6E8A-4147-A177-3AD203B41FA5}">
                          <a16:colId xmlns:a16="http://schemas.microsoft.com/office/drawing/2014/main" val="20000"/>
                        </a:ext>
                      </a:extLst>
                    </a:gridCol>
                    <a:gridCol w="1165393">
                      <a:extLst>
                        <a:ext uri="{9D8B030D-6E8A-4147-A177-3AD203B41FA5}">
                          <a16:colId xmlns:a16="http://schemas.microsoft.com/office/drawing/2014/main" val="20001"/>
                        </a:ext>
                      </a:extLst>
                    </a:gridCol>
                    <a:gridCol w="1165393">
                      <a:extLst>
                        <a:ext uri="{9D8B030D-6E8A-4147-A177-3AD203B41FA5}">
                          <a16:colId xmlns:a16="http://schemas.microsoft.com/office/drawing/2014/main" val="20002"/>
                        </a:ext>
                      </a:extLst>
                    </a:gridCol>
                    <a:gridCol w="1243085">
                      <a:extLst>
                        <a:ext uri="{9D8B030D-6E8A-4147-A177-3AD203B41FA5}">
                          <a16:colId xmlns:a16="http://schemas.microsoft.com/office/drawing/2014/main" val="20003"/>
                        </a:ext>
                      </a:extLst>
                    </a:gridCol>
                    <a:gridCol w="1243085">
                      <a:extLst>
                        <a:ext uri="{9D8B030D-6E8A-4147-A177-3AD203B41FA5}">
                          <a16:colId xmlns:a16="http://schemas.microsoft.com/office/drawing/2014/main" val="20004"/>
                        </a:ext>
                      </a:extLst>
                    </a:gridCol>
                    <a:gridCol w="1165391">
                      <a:extLst>
                        <a:ext uri="{9D8B030D-6E8A-4147-A177-3AD203B41FA5}">
                          <a16:colId xmlns:a16="http://schemas.microsoft.com/office/drawing/2014/main" val="20005"/>
                        </a:ext>
                      </a:extLst>
                    </a:gridCol>
                  </a:tblGrid>
                  <a:tr h="370840">
                    <a:tc>
                      <a:txBody>
                        <a:bodyPr/>
                        <a:lstStyle/>
                        <a:p>
                          <a:pPr algn="ctr"/>
                          <a:r>
                            <a:rPr lang="kk-KZ" b="1" dirty="0" smtClean="0">
                              <a:solidFill>
                                <a:srgbClr val="0070C0"/>
                              </a:solidFill>
                              <a:latin typeface="Times New Roman" panose="02020603050405020304" pitchFamily="18" charset="0"/>
                              <a:cs typeface="Times New Roman" panose="02020603050405020304" pitchFamily="18" charset="0"/>
                            </a:rPr>
                            <a:t>Жоба Б</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b="1" dirty="0" smtClean="0">
                              <a:solidFill>
                                <a:srgbClr val="0070C0"/>
                              </a:solidFill>
                              <a:latin typeface="Times New Roman" panose="02020603050405020304" pitchFamily="18" charset="0"/>
                              <a:cs typeface="Times New Roman" panose="02020603050405020304" pitchFamily="18" charset="0"/>
                            </a:rPr>
                            <a:t>0</a:t>
                          </a:r>
                          <a:r>
                            <a:rPr lang="kk-KZ" b="1" dirty="0" smtClean="0">
                              <a:solidFill>
                                <a:srgbClr val="0070C0"/>
                              </a:solidFill>
                              <a:latin typeface="Times New Roman" panose="02020603050405020304" pitchFamily="18" charset="0"/>
                              <a:cs typeface="Times New Roman" panose="02020603050405020304" pitchFamily="18" charset="0"/>
                            </a:rPr>
                            <a:t> жыл</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b="1" dirty="0" smtClean="0">
                              <a:solidFill>
                                <a:srgbClr val="0070C0"/>
                              </a:solidFill>
                              <a:latin typeface="Times New Roman" panose="02020603050405020304" pitchFamily="18" charset="0"/>
                              <a:cs typeface="Times New Roman" panose="02020603050405020304" pitchFamily="18" charset="0"/>
                            </a:rPr>
                            <a:t>1</a:t>
                          </a:r>
                          <a:r>
                            <a:rPr lang="kk-KZ" b="1" dirty="0" smtClean="0">
                              <a:solidFill>
                                <a:srgbClr val="0070C0"/>
                              </a:solidFill>
                              <a:latin typeface="Times New Roman" panose="02020603050405020304" pitchFamily="18" charset="0"/>
                              <a:cs typeface="Times New Roman" panose="02020603050405020304" pitchFamily="18" charset="0"/>
                            </a:rPr>
                            <a:t> жыл</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b="1" dirty="0" smtClean="0">
                              <a:solidFill>
                                <a:srgbClr val="0070C0"/>
                              </a:solidFill>
                              <a:latin typeface="Times New Roman" panose="02020603050405020304" pitchFamily="18" charset="0"/>
                              <a:cs typeface="Times New Roman" panose="02020603050405020304" pitchFamily="18" charset="0"/>
                            </a:rPr>
                            <a:t>2</a:t>
                          </a:r>
                          <a:r>
                            <a:rPr lang="kk-KZ" b="1" dirty="0" smtClean="0">
                              <a:solidFill>
                                <a:srgbClr val="0070C0"/>
                              </a:solidFill>
                              <a:latin typeface="Times New Roman" panose="02020603050405020304" pitchFamily="18" charset="0"/>
                              <a:cs typeface="Times New Roman" panose="02020603050405020304" pitchFamily="18" charset="0"/>
                            </a:rPr>
                            <a:t> жыл</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b="1" dirty="0" smtClean="0">
                              <a:solidFill>
                                <a:srgbClr val="0070C0"/>
                              </a:solidFill>
                              <a:latin typeface="Times New Roman" panose="02020603050405020304" pitchFamily="18" charset="0"/>
                              <a:cs typeface="Times New Roman" panose="02020603050405020304" pitchFamily="18" charset="0"/>
                            </a:rPr>
                            <a:t>3</a:t>
                          </a:r>
                          <a:r>
                            <a:rPr lang="kk-KZ" b="1" dirty="0" smtClean="0">
                              <a:solidFill>
                                <a:srgbClr val="0070C0"/>
                              </a:solidFill>
                              <a:latin typeface="Times New Roman" panose="02020603050405020304" pitchFamily="18" charset="0"/>
                              <a:cs typeface="Times New Roman" panose="02020603050405020304" pitchFamily="18" charset="0"/>
                            </a:rPr>
                            <a:t> жыл</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kk-KZ" b="1" dirty="0" smtClean="0">
                              <a:solidFill>
                                <a:srgbClr val="0070C0"/>
                              </a:solidFill>
                              <a:latin typeface="Times New Roman" panose="02020603050405020304" pitchFamily="18" charset="0"/>
                              <a:cs typeface="Times New Roman" panose="02020603050405020304" pitchFamily="18" charset="0"/>
                            </a:rPr>
                            <a:t>Барлығы</a:t>
                          </a:r>
                          <a:endParaRPr lang="ru-RU" b="1" dirty="0">
                            <a:solidFill>
                              <a:srgbClr val="0070C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0"/>
                      </a:ext>
                    </a:extLst>
                  </a:tr>
                  <a:tr h="370840">
                    <a:tc>
                      <a:txBody>
                        <a:bodyPr/>
                        <a:lstStyle/>
                        <a:p>
                          <a:pPr algn="ctr"/>
                          <a:r>
                            <a:rPr lang="kk-KZ" dirty="0" smtClean="0">
                              <a:solidFill>
                                <a:srgbClr val="0070C0"/>
                              </a:solidFill>
                              <a:latin typeface="Times New Roman" panose="02020603050405020304" pitchFamily="18" charset="0"/>
                              <a:cs typeface="Times New Roman" panose="02020603050405020304" pitchFamily="18" charset="0"/>
                            </a:rPr>
                            <a:t>Инвестиция</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1000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b="1" dirty="0" smtClean="0">
                              <a:solidFill>
                                <a:srgbClr val="FF0000"/>
                              </a:solidFill>
                              <a:latin typeface="Times New Roman" panose="02020603050405020304" pitchFamily="18" charset="0"/>
                              <a:cs typeface="Times New Roman" panose="02020603050405020304" pitchFamily="18" charset="0"/>
                            </a:rPr>
                            <a:t>1000</a:t>
                          </a:r>
                          <a:endParaRPr lang="ru-RU" b="1" dirty="0">
                            <a:solidFill>
                              <a:srgbClr val="FF000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1"/>
                      </a:ext>
                    </a:extLst>
                  </a:tr>
                  <a:tr h="370840">
                    <a:tc>
                      <a:txBody>
                        <a:bodyPr/>
                        <a:lstStyle/>
                        <a:p>
                          <a:pPr algn="ctr"/>
                          <a:r>
                            <a:rPr lang="kk-KZ" dirty="0" smtClean="0">
                              <a:solidFill>
                                <a:srgbClr val="0070C0"/>
                              </a:solidFill>
                              <a:latin typeface="Times New Roman" panose="02020603050405020304" pitchFamily="18" charset="0"/>
                              <a:cs typeface="Times New Roman" panose="02020603050405020304" pitchFamily="18" charset="0"/>
                            </a:rPr>
                            <a:t>Таза пайда</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300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700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500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b="1" dirty="0" smtClean="0">
                              <a:solidFill>
                                <a:srgbClr val="FF0000"/>
                              </a:solidFill>
                              <a:latin typeface="Times New Roman" panose="02020603050405020304" pitchFamily="18" charset="0"/>
                              <a:cs typeface="Times New Roman" panose="02020603050405020304" pitchFamily="18" charset="0"/>
                            </a:rPr>
                            <a:t>1500</a:t>
                          </a:r>
                          <a:endParaRPr lang="ru-RU" b="1" dirty="0">
                            <a:solidFill>
                              <a:srgbClr val="FF000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2"/>
                      </a:ext>
                    </a:extLst>
                  </a:tr>
                  <a:tr h="370840">
                    <a:tc>
                      <a:txBody>
                        <a:bodyPr/>
                        <a:lstStyle/>
                        <a:p>
                          <a:pPr algn="ctr"/>
                          <a:r>
                            <a:rPr lang="kk-KZ" dirty="0" smtClean="0">
                              <a:solidFill>
                                <a:srgbClr val="0070C0"/>
                              </a:solidFill>
                              <a:latin typeface="Times New Roman" panose="02020603050405020304" pitchFamily="18" charset="0"/>
                              <a:cs typeface="Times New Roman" panose="02020603050405020304" pitchFamily="18" charset="0"/>
                            </a:rPr>
                            <a:t>Таза</a:t>
                          </a:r>
                          <a:r>
                            <a:rPr lang="kk-KZ" baseline="0" dirty="0" smtClean="0">
                              <a:solidFill>
                                <a:srgbClr val="0070C0"/>
                              </a:solidFill>
                              <a:latin typeface="Times New Roman" panose="02020603050405020304" pitchFamily="18" charset="0"/>
                              <a:cs typeface="Times New Roman" panose="02020603050405020304" pitchFamily="18" charset="0"/>
                            </a:rPr>
                            <a:t> табыстың ағымдағы құны</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solidFill>
                                <a:srgbClr val="0070C0"/>
                              </a:solidFill>
                              <a:latin typeface="Times New Roman" panose="02020603050405020304" pitchFamily="18" charset="0"/>
                              <a:cs typeface="Times New Roman" panose="02020603050405020304" pitchFamily="18" charset="0"/>
                            </a:rPr>
                            <a:t>300/(1+0,2)=</a:t>
                          </a:r>
                          <a:r>
                            <a:rPr lang="en-US" b="1" dirty="0" smtClean="0">
                              <a:solidFill>
                                <a:srgbClr val="0070C0"/>
                              </a:solidFill>
                              <a:latin typeface="Times New Roman" panose="02020603050405020304" pitchFamily="18" charset="0"/>
                              <a:cs typeface="Times New Roman" panose="02020603050405020304" pitchFamily="18" charset="0"/>
                            </a:rPr>
                            <a:t>250</a:t>
                          </a:r>
                          <a:endParaRPr lang="ru-RU" b="1" dirty="0" smtClean="0">
                            <a:solidFill>
                              <a:srgbClr val="0070C0"/>
                            </a:solidFill>
                            <a:latin typeface="Times New Roman" panose="02020603050405020304" pitchFamily="18" charset="0"/>
                            <a:cs typeface="Times New Roman" panose="02020603050405020304" pitchFamily="18" charset="0"/>
                          </a:endParaRPr>
                        </a:p>
                        <a:p>
                          <a:pPr algn="ct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14:m>
                            <m:oMathPara xmlns:m="http://schemas.openxmlformats.org/officeDocument/2006/math">
                              <m:oMathParaPr>
                                <m:jc m:val="centerGroup"/>
                              </m:oMathParaPr>
                              <m:oMath xmlns:m="http://schemas.openxmlformats.org/officeDocument/2006/math">
                                <m:f>
                                  <m:fPr>
                                    <m:ctrlPr>
                                      <a:rPr lang="en-US" b="0" i="1" smtClean="0">
                                        <a:solidFill>
                                          <a:srgbClr val="0070C0"/>
                                        </a:solidFill>
                                        <a:latin typeface="Cambria Math" panose="02040503050406030204" pitchFamily="18" charset="0"/>
                                      </a:rPr>
                                    </m:ctrlPr>
                                  </m:fPr>
                                  <m:num>
                                    <m:r>
                                      <a:rPr lang="en-US" b="0" i="1" smtClean="0">
                                        <a:solidFill>
                                          <a:srgbClr val="0070C0"/>
                                        </a:solidFill>
                                        <a:latin typeface="Cambria Math"/>
                                      </a:rPr>
                                      <m:t>700</m:t>
                                    </m:r>
                                  </m:num>
                                  <m:den>
                                    <m:sSup>
                                      <m:sSupPr>
                                        <m:ctrlPr>
                                          <a:rPr lang="en-US" b="0" i="1" smtClean="0">
                                            <a:solidFill>
                                              <a:srgbClr val="0070C0"/>
                                            </a:solidFill>
                                            <a:latin typeface="Cambria Math" panose="02040503050406030204" pitchFamily="18" charset="0"/>
                                          </a:rPr>
                                        </m:ctrlPr>
                                      </m:sSupPr>
                                      <m:e>
                                        <m:d>
                                          <m:dPr>
                                            <m:ctrlPr>
                                              <a:rPr lang="en-US" b="0" i="1" smtClean="0">
                                                <a:solidFill>
                                                  <a:srgbClr val="0070C0"/>
                                                </a:solidFill>
                                                <a:latin typeface="Cambria Math" panose="02040503050406030204" pitchFamily="18" charset="0"/>
                                              </a:rPr>
                                            </m:ctrlPr>
                                          </m:dPr>
                                          <m:e>
                                            <m:r>
                                              <a:rPr lang="en-US" b="0" i="1" smtClean="0">
                                                <a:solidFill>
                                                  <a:srgbClr val="0070C0"/>
                                                </a:solidFill>
                                                <a:latin typeface="Cambria Math"/>
                                              </a:rPr>
                                              <m:t>1+0,2</m:t>
                                            </m:r>
                                          </m:e>
                                        </m:d>
                                      </m:e>
                                      <m:sup>
                                        <m:r>
                                          <a:rPr lang="en-US" b="0" i="1" smtClean="0">
                                            <a:solidFill>
                                              <a:srgbClr val="0070C0"/>
                                            </a:solidFill>
                                            <a:latin typeface="Cambria Math"/>
                                          </a:rPr>
                                          <m:t>2</m:t>
                                        </m:r>
                                      </m:sup>
                                    </m:sSup>
                                  </m:den>
                                </m:f>
                                <m:r>
                                  <a:rPr lang="en-US" b="0" i="1" smtClean="0">
                                    <a:solidFill>
                                      <a:srgbClr val="0070C0"/>
                                    </a:solidFill>
                                    <a:latin typeface="Cambria Math"/>
                                  </a:rPr>
                                  <m:t>=</m:t>
                                </m:r>
                                <m:r>
                                  <a:rPr lang="en-US" b="1" i="1" smtClean="0">
                                    <a:solidFill>
                                      <a:srgbClr val="0070C0"/>
                                    </a:solidFill>
                                    <a:latin typeface="Cambria Math"/>
                                  </a:rPr>
                                  <m:t>𝟒𝟖𝟔</m:t>
                                </m:r>
                              </m:oMath>
                            </m:oMathPara>
                          </a14:m>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
                                  <m:fPr>
                                    <m:ctrlPr>
                                      <a:rPr lang="en-US" b="0" i="1" smtClean="0">
                                        <a:solidFill>
                                          <a:srgbClr val="0070C0"/>
                                        </a:solidFill>
                                        <a:latin typeface="Cambria Math" panose="02040503050406030204" pitchFamily="18" charset="0"/>
                                      </a:rPr>
                                    </m:ctrlPr>
                                  </m:fPr>
                                  <m:num>
                                    <m:r>
                                      <a:rPr lang="en-US" b="0" i="1" smtClean="0">
                                        <a:solidFill>
                                          <a:srgbClr val="0070C0"/>
                                        </a:solidFill>
                                        <a:latin typeface="Cambria Math"/>
                                      </a:rPr>
                                      <m:t>500</m:t>
                                    </m:r>
                                  </m:num>
                                  <m:den>
                                    <m:sSup>
                                      <m:sSupPr>
                                        <m:ctrlPr>
                                          <a:rPr lang="en-US" b="0" i="1" smtClean="0">
                                            <a:solidFill>
                                              <a:srgbClr val="0070C0"/>
                                            </a:solidFill>
                                            <a:latin typeface="Cambria Math" panose="02040503050406030204" pitchFamily="18" charset="0"/>
                                          </a:rPr>
                                        </m:ctrlPr>
                                      </m:sSupPr>
                                      <m:e>
                                        <m:d>
                                          <m:dPr>
                                            <m:ctrlPr>
                                              <a:rPr lang="en-US" b="0" i="1" smtClean="0">
                                                <a:solidFill>
                                                  <a:srgbClr val="0070C0"/>
                                                </a:solidFill>
                                                <a:latin typeface="Cambria Math" panose="02040503050406030204" pitchFamily="18" charset="0"/>
                                              </a:rPr>
                                            </m:ctrlPr>
                                          </m:dPr>
                                          <m:e>
                                            <m:r>
                                              <a:rPr lang="en-US" b="0" i="1" smtClean="0">
                                                <a:solidFill>
                                                  <a:srgbClr val="0070C0"/>
                                                </a:solidFill>
                                                <a:latin typeface="Cambria Math"/>
                                              </a:rPr>
                                              <m:t>1+0,2</m:t>
                                            </m:r>
                                          </m:e>
                                        </m:d>
                                      </m:e>
                                      <m:sup>
                                        <m:r>
                                          <a:rPr lang="en-US" b="0" i="1" smtClean="0">
                                            <a:solidFill>
                                              <a:srgbClr val="0070C0"/>
                                            </a:solidFill>
                                            <a:latin typeface="Cambria Math"/>
                                          </a:rPr>
                                          <m:t>3</m:t>
                                        </m:r>
                                      </m:sup>
                                    </m:sSup>
                                  </m:den>
                                </m:f>
                                <m:r>
                                  <a:rPr lang="en-US" b="0" i="1" smtClean="0">
                                    <a:solidFill>
                                      <a:srgbClr val="0070C0"/>
                                    </a:solidFill>
                                    <a:latin typeface="Cambria Math"/>
                                  </a:rPr>
                                  <m:t>=</m:t>
                                </m:r>
                                <m:r>
                                  <a:rPr lang="en-US" b="1" i="1" smtClean="0">
                                    <a:solidFill>
                                      <a:srgbClr val="0070C0"/>
                                    </a:solidFill>
                                    <a:latin typeface="Cambria Math"/>
                                  </a:rPr>
                                  <m:t>𝟐𝟖𝟗</m:t>
                                </m:r>
                              </m:oMath>
                            </m:oMathPara>
                          </a14:m>
                          <a:endParaRPr lang="ru-RU" b="1" dirty="0">
                            <a:solidFill>
                              <a:srgbClr val="0070C0"/>
                            </a:solidFill>
                            <a:latin typeface="Times New Roman" panose="02020603050405020304" pitchFamily="18" charset="0"/>
                            <a:cs typeface="Times New Roman" panose="02020603050405020304" pitchFamily="18" charset="0"/>
                          </a:endParaRPr>
                        </a:p>
                        <a:p>
                          <a:pPr algn="ct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b="1" dirty="0" smtClean="0">
                              <a:solidFill>
                                <a:srgbClr val="FF0000"/>
                              </a:solidFill>
                              <a:latin typeface="Times New Roman" panose="02020603050405020304" pitchFamily="18" charset="0"/>
                              <a:cs typeface="Times New Roman" panose="02020603050405020304" pitchFamily="18" charset="0"/>
                            </a:rPr>
                            <a:t>1025</a:t>
                          </a:r>
                          <a:endParaRPr lang="ru-RU" b="1" dirty="0">
                            <a:solidFill>
                              <a:srgbClr val="FF000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3"/>
                      </a:ext>
                    </a:extLst>
                  </a:tr>
                </a:tbl>
              </a:graphicData>
            </a:graphic>
          </p:graphicFrame>
        </mc:Choice>
        <mc:Fallback xmlns="">
          <p:graphicFrame>
            <p:nvGraphicFramePr>
              <p:cNvPr id="5" name="Таблица 4"/>
              <p:cNvGraphicFramePr>
                <a:graphicFrameLocks noGrp="1"/>
              </p:cNvGraphicFramePr>
              <p:nvPr>
                <p:extLst>
                  <p:ext uri="{D42A27DB-BD31-4B8C-83A1-F6EECF244321}">
                    <p14:modId xmlns:p14="http://schemas.microsoft.com/office/powerpoint/2010/main" val="710316284"/>
                  </p:ext>
                </p:extLst>
              </p:nvPr>
            </p:nvGraphicFramePr>
            <p:xfrm>
              <a:off x="107503" y="3382106"/>
              <a:ext cx="8856984" cy="2312353"/>
            </p:xfrm>
            <a:graphic>
              <a:graphicData uri="http://schemas.openxmlformats.org/drawingml/2006/table">
                <a:tbl>
                  <a:tblPr firstRow="1" bandRow="1">
                    <a:tableStyleId>{5940675A-B579-460E-94D1-54222C63F5DA}</a:tableStyleId>
                  </a:tblPr>
                  <a:tblGrid>
                    <a:gridCol w="2874637"/>
                    <a:gridCol w="1165393"/>
                    <a:gridCol w="1165393"/>
                    <a:gridCol w="1243085"/>
                    <a:gridCol w="1243085"/>
                    <a:gridCol w="1165391"/>
                  </a:tblGrid>
                  <a:tr h="370840">
                    <a:tc>
                      <a:txBody>
                        <a:bodyPr/>
                        <a:lstStyle/>
                        <a:p>
                          <a:pPr algn="ctr"/>
                          <a:r>
                            <a:rPr lang="kk-KZ" b="1" dirty="0" smtClean="0">
                              <a:solidFill>
                                <a:srgbClr val="0070C0"/>
                              </a:solidFill>
                              <a:latin typeface="Times New Roman" panose="02020603050405020304" pitchFamily="18" charset="0"/>
                              <a:cs typeface="Times New Roman" panose="02020603050405020304" pitchFamily="18" charset="0"/>
                            </a:rPr>
                            <a:t>Жоба Б</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b="1" dirty="0" smtClean="0">
                              <a:solidFill>
                                <a:srgbClr val="0070C0"/>
                              </a:solidFill>
                              <a:latin typeface="Times New Roman" panose="02020603050405020304" pitchFamily="18" charset="0"/>
                              <a:cs typeface="Times New Roman" panose="02020603050405020304" pitchFamily="18" charset="0"/>
                            </a:rPr>
                            <a:t>0</a:t>
                          </a:r>
                          <a:r>
                            <a:rPr lang="kk-KZ" b="1" dirty="0" smtClean="0">
                              <a:solidFill>
                                <a:srgbClr val="0070C0"/>
                              </a:solidFill>
                              <a:latin typeface="Times New Roman" panose="02020603050405020304" pitchFamily="18" charset="0"/>
                              <a:cs typeface="Times New Roman" panose="02020603050405020304" pitchFamily="18" charset="0"/>
                            </a:rPr>
                            <a:t> жыл</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b="1" dirty="0" smtClean="0">
                              <a:solidFill>
                                <a:srgbClr val="0070C0"/>
                              </a:solidFill>
                              <a:latin typeface="Times New Roman" panose="02020603050405020304" pitchFamily="18" charset="0"/>
                              <a:cs typeface="Times New Roman" panose="02020603050405020304" pitchFamily="18" charset="0"/>
                            </a:rPr>
                            <a:t>1</a:t>
                          </a:r>
                          <a:r>
                            <a:rPr lang="kk-KZ" b="1" dirty="0" smtClean="0">
                              <a:solidFill>
                                <a:srgbClr val="0070C0"/>
                              </a:solidFill>
                              <a:latin typeface="Times New Roman" panose="02020603050405020304" pitchFamily="18" charset="0"/>
                              <a:cs typeface="Times New Roman" panose="02020603050405020304" pitchFamily="18" charset="0"/>
                            </a:rPr>
                            <a:t> жыл</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b="1" dirty="0" smtClean="0">
                              <a:solidFill>
                                <a:srgbClr val="0070C0"/>
                              </a:solidFill>
                              <a:latin typeface="Times New Roman" panose="02020603050405020304" pitchFamily="18" charset="0"/>
                              <a:cs typeface="Times New Roman" panose="02020603050405020304" pitchFamily="18" charset="0"/>
                            </a:rPr>
                            <a:t>2</a:t>
                          </a:r>
                          <a:r>
                            <a:rPr lang="kk-KZ" b="1" dirty="0" smtClean="0">
                              <a:solidFill>
                                <a:srgbClr val="0070C0"/>
                              </a:solidFill>
                              <a:latin typeface="Times New Roman" panose="02020603050405020304" pitchFamily="18" charset="0"/>
                              <a:cs typeface="Times New Roman" panose="02020603050405020304" pitchFamily="18" charset="0"/>
                            </a:rPr>
                            <a:t> жыл</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b="1" dirty="0" smtClean="0">
                              <a:solidFill>
                                <a:srgbClr val="0070C0"/>
                              </a:solidFill>
                              <a:latin typeface="Times New Roman" panose="02020603050405020304" pitchFamily="18" charset="0"/>
                              <a:cs typeface="Times New Roman" panose="02020603050405020304" pitchFamily="18" charset="0"/>
                            </a:rPr>
                            <a:t>3</a:t>
                          </a:r>
                          <a:r>
                            <a:rPr lang="kk-KZ" b="1" dirty="0" smtClean="0">
                              <a:solidFill>
                                <a:srgbClr val="0070C0"/>
                              </a:solidFill>
                              <a:latin typeface="Times New Roman" panose="02020603050405020304" pitchFamily="18" charset="0"/>
                              <a:cs typeface="Times New Roman" panose="02020603050405020304" pitchFamily="18" charset="0"/>
                            </a:rPr>
                            <a:t> жыл</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kk-KZ" b="1" dirty="0" smtClean="0">
                              <a:solidFill>
                                <a:srgbClr val="0070C0"/>
                              </a:solidFill>
                              <a:latin typeface="Times New Roman" panose="02020603050405020304" pitchFamily="18" charset="0"/>
                              <a:cs typeface="Times New Roman" panose="02020603050405020304" pitchFamily="18" charset="0"/>
                            </a:rPr>
                            <a:t>Барлығы</a:t>
                          </a:r>
                          <a:endParaRPr lang="ru-RU" b="1" dirty="0">
                            <a:solidFill>
                              <a:srgbClr val="0070C0"/>
                            </a:solidFill>
                            <a:latin typeface="Times New Roman" panose="02020603050405020304" pitchFamily="18" charset="0"/>
                            <a:cs typeface="Times New Roman" panose="02020603050405020304" pitchFamily="18" charset="0"/>
                          </a:endParaRPr>
                        </a:p>
                      </a:txBody>
                      <a:tcPr/>
                    </a:tc>
                  </a:tr>
                  <a:tr h="370840">
                    <a:tc>
                      <a:txBody>
                        <a:bodyPr/>
                        <a:lstStyle/>
                        <a:p>
                          <a:pPr algn="ctr"/>
                          <a:r>
                            <a:rPr lang="kk-KZ" dirty="0" smtClean="0">
                              <a:solidFill>
                                <a:srgbClr val="0070C0"/>
                              </a:solidFill>
                              <a:latin typeface="Times New Roman" panose="02020603050405020304" pitchFamily="18" charset="0"/>
                              <a:cs typeface="Times New Roman" panose="02020603050405020304" pitchFamily="18" charset="0"/>
                            </a:rPr>
                            <a:t>Инвестиция</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1000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b="1" dirty="0" smtClean="0">
                              <a:solidFill>
                                <a:srgbClr val="FF0000"/>
                              </a:solidFill>
                              <a:latin typeface="Times New Roman" panose="02020603050405020304" pitchFamily="18" charset="0"/>
                              <a:cs typeface="Times New Roman" panose="02020603050405020304" pitchFamily="18" charset="0"/>
                            </a:rPr>
                            <a:t>1000</a:t>
                          </a:r>
                          <a:endParaRPr lang="ru-RU" b="1" dirty="0">
                            <a:solidFill>
                              <a:srgbClr val="FF0000"/>
                            </a:solidFill>
                            <a:latin typeface="Times New Roman" panose="02020603050405020304" pitchFamily="18" charset="0"/>
                            <a:cs typeface="Times New Roman" panose="02020603050405020304" pitchFamily="18" charset="0"/>
                          </a:endParaRPr>
                        </a:p>
                      </a:txBody>
                      <a:tcPr/>
                    </a:tc>
                  </a:tr>
                  <a:tr h="370840">
                    <a:tc>
                      <a:txBody>
                        <a:bodyPr/>
                        <a:lstStyle/>
                        <a:p>
                          <a:pPr algn="ctr"/>
                          <a:r>
                            <a:rPr lang="kk-KZ" dirty="0" smtClean="0">
                              <a:solidFill>
                                <a:srgbClr val="0070C0"/>
                              </a:solidFill>
                              <a:latin typeface="Times New Roman" panose="02020603050405020304" pitchFamily="18" charset="0"/>
                              <a:cs typeface="Times New Roman" panose="02020603050405020304" pitchFamily="18" charset="0"/>
                            </a:rPr>
                            <a:t>Таза пайда</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300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700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500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b="1" dirty="0" smtClean="0">
                              <a:solidFill>
                                <a:srgbClr val="FF0000"/>
                              </a:solidFill>
                              <a:latin typeface="Times New Roman" panose="02020603050405020304" pitchFamily="18" charset="0"/>
                              <a:cs typeface="Times New Roman" panose="02020603050405020304" pitchFamily="18" charset="0"/>
                            </a:rPr>
                            <a:t>1500</a:t>
                          </a:r>
                          <a:endParaRPr lang="ru-RU" b="1" dirty="0">
                            <a:solidFill>
                              <a:srgbClr val="FF0000"/>
                            </a:solidFill>
                            <a:latin typeface="Times New Roman" panose="02020603050405020304" pitchFamily="18" charset="0"/>
                            <a:cs typeface="Times New Roman" panose="02020603050405020304" pitchFamily="18" charset="0"/>
                          </a:endParaRPr>
                        </a:p>
                      </a:txBody>
                      <a:tcPr/>
                    </a:tc>
                  </a:tr>
                  <a:tr h="1199833">
                    <a:tc>
                      <a:txBody>
                        <a:bodyPr/>
                        <a:lstStyle/>
                        <a:p>
                          <a:pPr algn="ctr"/>
                          <a:r>
                            <a:rPr lang="kk-KZ" dirty="0" smtClean="0">
                              <a:solidFill>
                                <a:srgbClr val="0070C0"/>
                              </a:solidFill>
                              <a:latin typeface="Times New Roman" panose="02020603050405020304" pitchFamily="18" charset="0"/>
                              <a:cs typeface="Times New Roman" panose="02020603050405020304" pitchFamily="18" charset="0"/>
                            </a:rPr>
                            <a:t>Таза</a:t>
                          </a:r>
                          <a:r>
                            <a:rPr lang="kk-KZ" baseline="0" dirty="0" smtClean="0">
                              <a:solidFill>
                                <a:srgbClr val="0070C0"/>
                              </a:solidFill>
                              <a:latin typeface="Times New Roman" panose="02020603050405020304" pitchFamily="18" charset="0"/>
                              <a:cs typeface="Times New Roman" panose="02020603050405020304" pitchFamily="18" charset="0"/>
                            </a:rPr>
                            <a:t> табыстың ағымдағы құны</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solidFill>
                                <a:srgbClr val="0070C0"/>
                              </a:solidFill>
                              <a:latin typeface="Times New Roman" panose="02020603050405020304" pitchFamily="18" charset="0"/>
                              <a:cs typeface="Times New Roman" panose="02020603050405020304" pitchFamily="18" charset="0"/>
                            </a:rPr>
                            <a:t>300/(1+0,2)=</a:t>
                          </a:r>
                          <a:r>
                            <a:rPr lang="en-US" b="1" dirty="0" smtClean="0">
                              <a:solidFill>
                                <a:srgbClr val="0070C0"/>
                              </a:solidFill>
                              <a:latin typeface="Times New Roman" panose="02020603050405020304" pitchFamily="18" charset="0"/>
                              <a:cs typeface="Times New Roman" panose="02020603050405020304" pitchFamily="18" charset="0"/>
                            </a:rPr>
                            <a:t>250</a:t>
                          </a:r>
                          <a:endParaRPr lang="ru-RU" b="1" dirty="0" smtClean="0">
                            <a:solidFill>
                              <a:srgbClr val="0070C0"/>
                            </a:solidFill>
                            <a:latin typeface="Times New Roman" panose="02020603050405020304" pitchFamily="18" charset="0"/>
                            <a:cs typeface="Times New Roman" panose="02020603050405020304" pitchFamily="18" charset="0"/>
                          </a:endParaRPr>
                        </a:p>
                        <a:p>
                          <a:pPr algn="ct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endParaRPr lang="ru-RU"/>
                        </a:p>
                      </a:txBody>
                      <a:tcPr>
                        <a:blipFill rotWithShape="0">
                          <a:blip r:embed="rId3"/>
                          <a:stretch>
                            <a:fillRect l="-419608" t="-94949" r="-194608" b="-1010"/>
                          </a:stretch>
                        </a:blipFill>
                      </a:tcPr>
                    </a:tc>
                    <a:tc>
                      <a:txBody>
                        <a:bodyPr/>
                        <a:lstStyle/>
                        <a:p>
                          <a:endParaRPr lang="ru-RU"/>
                        </a:p>
                      </a:txBody>
                      <a:tcPr>
                        <a:blipFill rotWithShape="0">
                          <a:blip r:embed="rId3"/>
                          <a:stretch>
                            <a:fillRect l="-519608" t="-94949" r="-94608" b="-1010"/>
                          </a:stretch>
                        </a:blipFill>
                      </a:tcPr>
                    </a:tc>
                    <a:tc>
                      <a:txBody>
                        <a:bodyPr/>
                        <a:lstStyle/>
                        <a:p>
                          <a:pPr algn="ctr"/>
                          <a:r>
                            <a:rPr lang="en-US" b="1" dirty="0" smtClean="0">
                              <a:solidFill>
                                <a:srgbClr val="FF0000"/>
                              </a:solidFill>
                              <a:latin typeface="Times New Roman" panose="02020603050405020304" pitchFamily="18" charset="0"/>
                              <a:cs typeface="Times New Roman" panose="02020603050405020304" pitchFamily="18" charset="0"/>
                            </a:rPr>
                            <a:t>1025</a:t>
                          </a:r>
                          <a:endParaRPr lang="ru-RU" b="1" dirty="0">
                            <a:solidFill>
                              <a:srgbClr val="FF0000"/>
                            </a:solidFill>
                            <a:latin typeface="Times New Roman" panose="02020603050405020304" pitchFamily="18" charset="0"/>
                            <a:cs typeface="Times New Roman" panose="02020603050405020304" pitchFamily="18" charset="0"/>
                          </a:endParaRPr>
                        </a:p>
                      </a:txBody>
                      <a:tcPr/>
                    </a:tc>
                  </a:tr>
                </a:tbl>
              </a:graphicData>
            </a:graphic>
          </p:graphicFrame>
        </mc:Fallback>
      </mc:AlternateContent>
      <p:sp>
        <p:nvSpPr>
          <p:cNvPr id="8" name="TextBox 7"/>
          <p:cNvSpPr txBox="1"/>
          <p:nvPr/>
        </p:nvSpPr>
        <p:spPr>
          <a:xfrm>
            <a:off x="7884367" y="3068960"/>
            <a:ext cx="855491" cy="646331"/>
          </a:xfrm>
          <a:prstGeom prst="rect">
            <a:avLst/>
          </a:prstGeom>
          <a:noFill/>
        </p:spPr>
        <p:txBody>
          <a:bodyPr wrap="none" rtlCol="0">
            <a:spAutoFit/>
          </a:bodyPr>
          <a:lstStyle/>
          <a:p>
            <a:r>
              <a:rPr lang="kk-KZ" dirty="0">
                <a:solidFill>
                  <a:srgbClr val="00B050"/>
                </a:solidFill>
              </a:rPr>
              <a:t>млн.тг.</a:t>
            </a:r>
            <a:endParaRPr lang="ru-RU" dirty="0">
              <a:solidFill>
                <a:srgbClr val="00B050"/>
              </a:solidFill>
            </a:endParaRPr>
          </a:p>
          <a:p>
            <a:endParaRPr lang="ru-RU" dirty="0">
              <a:solidFill>
                <a:srgbClr val="00B050"/>
              </a:solidFill>
            </a:endParaRPr>
          </a:p>
        </p:txBody>
      </p:sp>
    </p:spTree>
    <p:extLst>
      <p:ext uri="{BB962C8B-B14F-4D97-AF65-F5344CB8AC3E}">
        <p14:creationId xmlns:p14="http://schemas.microsoft.com/office/powerpoint/2010/main" val="281999740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graphicFrame>
            <p:nvGraphicFramePr>
              <p:cNvPr id="4" name="Таблица 3"/>
              <p:cNvGraphicFramePr>
                <a:graphicFrameLocks noGrp="1"/>
              </p:cNvGraphicFramePr>
              <p:nvPr>
                <p:extLst>
                  <p:ext uri="{D42A27DB-BD31-4B8C-83A1-F6EECF244321}">
                    <p14:modId xmlns:p14="http://schemas.microsoft.com/office/powerpoint/2010/main" val="3334866515"/>
                  </p:ext>
                </p:extLst>
              </p:nvPr>
            </p:nvGraphicFramePr>
            <p:xfrm>
              <a:off x="400073" y="545178"/>
              <a:ext cx="8208912" cy="3495993"/>
            </p:xfrm>
            <a:graphic>
              <a:graphicData uri="http://schemas.openxmlformats.org/drawingml/2006/table">
                <a:tbl>
                  <a:tblPr firstRow="1" bandRow="1">
                    <a:tableStyleId>{5940675A-B579-460E-94D1-54222C63F5DA}</a:tableStyleId>
                  </a:tblPr>
                  <a:tblGrid>
                    <a:gridCol w="2664298">
                      <a:extLst>
                        <a:ext uri="{9D8B030D-6E8A-4147-A177-3AD203B41FA5}">
                          <a16:colId xmlns:a16="http://schemas.microsoft.com/office/drawing/2014/main" val="20000"/>
                        </a:ext>
                      </a:extLst>
                    </a:gridCol>
                    <a:gridCol w="859557">
                      <a:extLst>
                        <a:ext uri="{9D8B030D-6E8A-4147-A177-3AD203B41FA5}">
                          <a16:colId xmlns:a16="http://schemas.microsoft.com/office/drawing/2014/main" val="20001"/>
                        </a:ext>
                      </a:extLst>
                    </a:gridCol>
                    <a:gridCol w="1300683">
                      <a:extLst>
                        <a:ext uri="{9D8B030D-6E8A-4147-A177-3AD203B41FA5}">
                          <a16:colId xmlns:a16="http://schemas.microsoft.com/office/drawing/2014/main" val="20002"/>
                        </a:ext>
                      </a:extLst>
                    </a:gridCol>
                    <a:gridCol w="1152128">
                      <a:extLst>
                        <a:ext uri="{9D8B030D-6E8A-4147-A177-3AD203B41FA5}">
                          <a16:colId xmlns:a16="http://schemas.microsoft.com/office/drawing/2014/main" val="20003"/>
                        </a:ext>
                      </a:extLst>
                    </a:gridCol>
                    <a:gridCol w="1152128">
                      <a:extLst>
                        <a:ext uri="{9D8B030D-6E8A-4147-A177-3AD203B41FA5}">
                          <a16:colId xmlns:a16="http://schemas.microsoft.com/office/drawing/2014/main" val="20004"/>
                        </a:ext>
                      </a:extLst>
                    </a:gridCol>
                    <a:gridCol w="1080118">
                      <a:extLst>
                        <a:ext uri="{9D8B030D-6E8A-4147-A177-3AD203B41FA5}">
                          <a16:colId xmlns:a16="http://schemas.microsoft.com/office/drawing/2014/main" val="20005"/>
                        </a:ext>
                      </a:extLst>
                    </a:gridCol>
                  </a:tblGrid>
                  <a:tr h="370840">
                    <a:tc>
                      <a:txBody>
                        <a:bodyPr/>
                        <a:lstStyle/>
                        <a:p>
                          <a:pPr algn="ctr"/>
                          <a:r>
                            <a:rPr lang="kk-KZ" b="1" dirty="0" smtClean="0">
                              <a:solidFill>
                                <a:srgbClr val="0070C0"/>
                              </a:solidFill>
                              <a:latin typeface="Times New Roman" panose="02020603050405020304" pitchFamily="18" charset="0"/>
                              <a:cs typeface="Times New Roman" panose="02020603050405020304" pitchFamily="18" charset="0"/>
                            </a:rPr>
                            <a:t>Жоба С</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b="1" dirty="0" smtClean="0">
                              <a:solidFill>
                                <a:srgbClr val="0070C0"/>
                              </a:solidFill>
                              <a:latin typeface="Times New Roman" panose="02020603050405020304" pitchFamily="18" charset="0"/>
                              <a:cs typeface="Times New Roman" panose="02020603050405020304" pitchFamily="18" charset="0"/>
                            </a:rPr>
                            <a:t>0</a:t>
                          </a:r>
                          <a:r>
                            <a:rPr lang="kk-KZ" b="1" dirty="0" smtClean="0">
                              <a:solidFill>
                                <a:srgbClr val="0070C0"/>
                              </a:solidFill>
                              <a:latin typeface="Times New Roman" panose="02020603050405020304" pitchFamily="18" charset="0"/>
                              <a:cs typeface="Times New Roman" panose="02020603050405020304" pitchFamily="18" charset="0"/>
                            </a:rPr>
                            <a:t> жыл</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b="1" dirty="0" smtClean="0">
                              <a:solidFill>
                                <a:srgbClr val="0070C0"/>
                              </a:solidFill>
                              <a:latin typeface="Times New Roman" panose="02020603050405020304" pitchFamily="18" charset="0"/>
                              <a:cs typeface="Times New Roman" panose="02020603050405020304" pitchFamily="18" charset="0"/>
                            </a:rPr>
                            <a:t>1</a:t>
                          </a:r>
                          <a:r>
                            <a:rPr lang="kk-KZ" b="1" dirty="0" smtClean="0">
                              <a:solidFill>
                                <a:srgbClr val="0070C0"/>
                              </a:solidFill>
                              <a:latin typeface="Times New Roman" panose="02020603050405020304" pitchFamily="18" charset="0"/>
                              <a:cs typeface="Times New Roman" panose="02020603050405020304" pitchFamily="18" charset="0"/>
                            </a:rPr>
                            <a:t> жыл</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b="1" dirty="0" smtClean="0">
                              <a:solidFill>
                                <a:srgbClr val="0070C0"/>
                              </a:solidFill>
                              <a:latin typeface="Times New Roman" panose="02020603050405020304" pitchFamily="18" charset="0"/>
                              <a:cs typeface="Times New Roman" panose="02020603050405020304" pitchFamily="18" charset="0"/>
                            </a:rPr>
                            <a:t>2</a:t>
                          </a:r>
                          <a:r>
                            <a:rPr lang="kk-KZ" b="1" dirty="0" smtClean="0">
                              <a:solidFill>
                                <a:srgbClr val="0070C0"/>
                              </a:solidFill>
                              <a:latin typeface="Times New Roman" panose="02020603050405020304" pitchFamily="18" charset="0"/>
                              <a:cs typeface="Times New Roman" panose="02020603050405020304" pitchFamily="18" charset="0"/>
                            </a:rPr>
                            <a:t> жыл</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b="1" dirty="0" smtClean="0">
                              <a:solidFill>
                                <a:srgbClr val="0070C0"/>
                              </a:solidFill>
                              <a:latin typeface="Times New Roman" panose="02020603050405020304" pitchFamily="18" charset="0"/>
                              <a:cs typeface="Times New Roman" panose="02020603050405020304" pitchFamily="18" charset="0"/>
                            </a:rPr>
                            <a:t>3</a:t>
                          </a:r>
                          <a:r>
                            <a:rPr lang="kk-KZ" b="1" dirty="0" smtClean="0">
                              <a:solidFill>
                                <a:srgbClr val="0070C0"/>
                              </a:solidFill>
                              <a:latin typeface="Times New Roman" panose="02020603050405020304" pitchFamily="18" charset="0"/>
                              <a:cs typeface="Times New Roman" panose="02020603050405020304" pitchFamily="18" charset="0"/>
                            </a:rPr>
                            <a:t> жыл</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kk-KZ" b="1" dirty="0" smtClean="0">
                              <a:solidFill>
                                <a:srgbClr val="0070C0"/>
                              </a:solidFill>
                              <a:latin typeface="Times New Roman" panose="02020603050405020304" pitchFamily="18" charset="0"/>
                              <a:cs typeface="Times New Roman" panose="02020603050405020304" pitchFamily="18" charset="0"/>
                            </a:rPr>
                            <a:t>Барлығы</a:t>
                          </a:r>
                          <a:endParaRPr lang="ru-RU" b="1" dirty="0">
                            <a:solidFill>
                              <a:srgbClr val="0070C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0"/>
                      </a:ext>
                    </a:extLst>
                  </a:tr>
                  <a:tr h="370840">
                    <a:tc>
                      <a:txBody>
                        <a:bodyPr/>
                        <a:lstStyle/>
                        <a:p>
                          <a:pPr algn="ctr"/>
                          <a:r>
                            <a:rPr lang="kk-KZ" dirty="0" smtClean="0">
                              <a:solidFill>
                                <a:srgbClr val="0070C0"/>
                              </a:solidFill>
                              <a:latin typeface="Times New Roman" panose="02020603050405020304" pitchFamily="18" charset="0"/>
                              <a:cs typeface="Times New Roman" panose="02020603050405020304" pitchFamily="18" charset="0"/>
                            </a:rPr>
                            <a:t>Инвестиция</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500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500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b="1" dirty="0" smtClean="0">
                              <a:solidFill>
                                <a:srgbClr val="FF0000"/>
                              </a:solidFill>
                              <a:latin typeface="Times New Roman" panose="02020603050405020304" pitchFamily="18" charset="0"/>
                              <a:cs typeface="Times New Roman" panose="02020603050405020304" pitchFamily="18" charset="0"/>
                            </a:rPr>
                            <a:t>1000</a:t>
                          </a:r>
                          <a:endParaRPr lang="ru-RU" b="1" dirty="0">
                            <a:solidFill>
                              <a:srgbClr val="FF000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1"/>
                      </a:ext>
                    </a:extLst>
                  </a:tr>
                  <a:tr h="370840">
                    <a:tc>
                      <a:txBody>
                        <a:bodyPr/>
                        <a:lstStyle/>
                        <a:p>
                          <a:pPr algn="ctr"/>
                          <a:r>
                            <a:rPr lang="kk-KZ" dirty="0" smtClean="0">
                              <a:solidFill>
                                <a:srgbClr val="0070C0"/>
                              </a:solidFill>
                              <a:latin typeface="Times New Roman" panose="02020603050405020304" pitchFamily="18" charset="0"/>
                              <a:cs typeface="Times New Roman" panose="02020603050405020304" pitchFamily="18" charset="0"/>
                            </a:rPr>
                            <a:t>Таза пайда</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500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500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500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b="1" dirty="0" smtClean="0">
                              <a:solidFill>
                                <a:srgbClr val="FF0000"/>
                              </a:solidFill>
                              <a:latin typeface="Times New Roman" panose="02020603050405020304" pitchFamily="18" charset="0"/>
                              <a:cs typeface="Times New Roman" panose="02020603050405020304" pitchFamily="18" charset="0"/>
                            </a:rPr>
                            <a:t>1500</a:t>
                          </a:r>
                        </a:p>
                      </a:txBody>
                      <a:tcPr/>
                    </a:tc>
                    <a:extLst>
                      <a:ext uri="{0D108BD9-81ED-4DB2-BD59-A6C34878D82A}">
                        <a16:rowId xmlns:a16="http://schemas.microsoft.com/office/drawing/2014/main" val="10002"/>
                      </a:ext>
                    </a:extLst>
                  </a:tr>
                  <a:tr h="370840">
                    <a:tc>
                      <a:txBody>
                        <a:bodyPr/>
                        <a:lstStyle/>
                        <a:p>
                          <a:pPr algn="ctr"/>
                          <a:r>
                            <a:rPr lang="ru-RU" dirty="0" err="1" smtClean="0">
                              <a:solidFill>
                                <a:srgbClr val="0070C0"/>
                              </a:solidFill>
                              <a:latin typeface="Times New Roman" panose="02020603050405020304" pitchFamily="18" charset="0"/>
                              <a:cs typeface="Times New Roman" panose="02020603050405020304" pitchFamily="18" charset="0"/>
                            </a:rPr>
                            <a:t>Инвестицияны</a:t>
                          </a:r>
                          <a:r>
                            <a:rPr lang="kk-KZ" dirty="0" smtClean="0">
                              <a:solidFill>
                                <a:srgbClr val="0070C0"/>
                              </a:solidFill>
                              <a:latin typeface="Times New Roman" panose="02020603050405020304" pitchFamily="18" charset="0"/>
                              <a:cs typeface="Times New Roman" panose="02020603050405020304" pitchFamily="18" charset="0"/>
                            </a:rPr>
                            <a:t>ң</a:t>
                          </a:r>
                          <a:r>
                            <a:rPr lang="kk-KZ" baseline="0" dirty="0" smtClean="0">
                              <a:solidFill>
                                <a:srgbClr val="0070C0"/>
                              </a:solidFill>
                              <a:latin typeface="Times New Roman" panose="02020603050405020304" pitchFamily="18" charset="0"/>
                              <a:cs typeface="Times New Roman" panose="02020603050405020304" pitchFamily="18" charset="0"/>
                            </a:rPr>
                            <a:t> ағымдық құны</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500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solidFill>
                                <a:srgbClr val="0070C0"/>
                              </a:solidFill>
                              <a:latin typeface="Times New Roman" panose="02020603050405020304" pitchFamily="18" charset="0"/>
                              <a:cs typeface="Times New Roman" panose="02020603050405020304" pitchFamily="18" charset="0"/>
                            </a:rPr>
                            <a:t>500/(1+0,2)=</a:t>
                          </a:r>
                          <a:r>
                            <a:rPr lang="en-US" b="1" dirty="0" smtClean="0">
                              <a:solidFill>
                                <a:srgbClr val="0070C0"/>
                              </a:solidFill>
                              <a:latin typeface="Times New Roman" panose="02020603050405020304" pitchFamily="18" charset="0"/>
                              <a:cs typeface="Times New Roman" panose="02020603050405020304" pitchFamily="18" charset="0"/>
                            </a:rPr>
                            <a:t>417</a:t>
                          </a:r>
                          <a:endParaRPr lang="ru-RU" b="1" dirty="0" smtClean="0">
                            <a:solidFill>
                              <a:srgbClr val="0070C0"/>
                            </a:solidFill>
                            <a:latin typeface="Times New Roman" panose="02020603050405020304" pitchFamily="18" charset="0"/>
                            <a:cs typeface="Times New Roman" panose="02020603050405020304" pitchFamily="18" charset="0"/>
                          </a:endParaRPr>
                        </a:p>
                        <a:p>
                          <a:pPr algn="ct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b="1" dirty="0" smtClean="0">
                              <a:solidFill>
                                <a:srgbClr val="FF0000"/>
                              </a:solidFill>
                              <a:latin typeface="Times New Roman" panose="02020603050405020304" pitchFamily="18" charset="0"/>
                              <a:cs typeface="Times New Roman" panose="02020603050405020304" pitchFamily="18" charset="0"/>
                            </a:rPr>
                            <a:t>917</a:t>
                          </a:r>
                        </a:p>
                      </a:txBody>
                      <a:tcPr/>
                    </a:tc>
                    <a:extLst>
                      <a:ext uri="{0D108BD9-81ED-4DB2-BD59-A6C34878D82A}">
                        <a16:rowId xmlns:a16="http://schemas.microsoft.com/office/drawing/2014/main" val="10003"/>
                      </a:ext>
                    </a:extLst>
                  </a:tr>
                  <a:tr h="370840">
                    <a:tc>
                      <a:txBody>
                        <a:bodyPr/>
                        <a:lstStyle/>
                        <a:p>
                          <a:pPr algn="ctr"/>
                          <a:r>
                            <a:rPr lang="kk-KZ" dirty="0" smtClean="0">
                              <a:solidFill>
                                <a:srgbClr val="0070C0"/>
                              </a:solidFill>
                              <a:latin typeface="Times New Roman" panose="02020603050405020304" pitchFamily="18" charset="0"/>
                              <a:cs typeface="Times New Roman" panose="02020603050405020304" pitchFamily="18" charset="0"/>
                            </a:rPr>
                            <a:t>Таза</a:t>
                          </a:r>
                          <a:r>
                            <a:rPr lang="kk-KZ" baseline="0" dirty="0" smtClean="0">
                              <a:solidFill>
                                <a:srgbClr val="0070C0"/>
                              </a:solidFill>
                              <a:latin typeface="Times New Roman" panose="02020603050405020304" pitchFamily="18" charset="0"/>
                              <a:cs typeface="Times New Roman" panose="02020603050405020304" pitchFamily="18" charset="0"/>
                            </a:rPr>
                            <a:t> табыстың ағымдағы құны</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solidFill>
                                <a:srgbClr val="0070C0"/>
                              </a:solidFill>
                              <a:latin typeface="Times New Roman" panose="02020603050405020304" pitchFamily="18" charset="0"/>
                              <a:cs typeface="Times New Roman" panose="02020603050405020304" pitchFamily="18" charset="0"/>
                            </a:rPr>
                            <a:t>500/(1+0,2)=</a:t>
                          </a:r>
                          <a:r>
                            <a:rPr lang="en-US" b="1" dirty="0" smtClean="0">
                              <a:solidFill>
                                <a:srgbClr val="0070C0"/>
                              </a:solidFill>
                              <a:latin typeface="Times New Roman" panose="02020603050405020304" pitchFamily="18" charset="0"/>
                              <a:cs typeface="Times New Roman" panose="02020603050405020304" pitchFamily="18" charset="0"/>
                            </a:rPr>
                            <a:t>417</a:t>
                          </a:r>
                          <a:endParaRPr lang="ru-RU" b="1" dirty="0" smtClean="0">
                            <a:solidFill>
                              <a:srgbClr val="0070C0"/>
                            </a:solidFill>
                            <a:latin typeface="Times New Roman" panose="02020603050405020304" pitchFamily="18" charset="0"/>
                            <a:cs typeface="Times New Roman" panose="02020603050405020304" pitchFamily="18" charset="0"/>
                          </a:endParaRPr>
                        </a:p>
                        <a:p>
                          <a:pPr algn="ct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
                                  <m:fPr>
                                    <m:ctrlPr>
                                      <a:rPr lang="en-US" b="0" i="1" smtClean="0">
                                        <a:solidFill>
                                          <a:srgbClr val="0070C0"/>
                                        </a:solidFill>
                                        <a:latin typeface="Cambria Math" panose="02040503050406030204" pitchFamily="18" charset="0"/>
                                      </a:rPr>
                                    </m:ctrlPr>
                                  </m:fPr>
                                  <m:num>
                                    <m:r>
                                      <a:rPr lang="en-US" b="0" i="1" smtClean="0">
                                        <a:solidFill>
                                          <a:srgbClr val="0070C0"/>
                                        </a:solidFill>
                                        <a:latin typeface="Cambria Math"/>
                                      </a:rPr>
                                      <m:t>500</m:t>
                                    </m:r>
                                  </m:num>
                                  <m:den>
                                    <m:sSup>
                                      <m:sSupPr>
                                        <m:ctrlPr>
                                          <a:rPr lang="en-US" b="0" i="1" smtClean="0">
                                            <a:solidFill>
                                              <a:srgbClr val="0070C0"/>
                                            </a:solidFill>
                                            <a:latin typeface="Cambria Math" panose="02040503050406030204" pitchFamily="18" charset="0"/>
                                          </a:rPr>
                                        </m:ctrlPr>
                                      </m:sSupPr>
                                      <m:e>
                                        <m:d>
                                          <m:dPr>
                                            <m:ctrlPr>
                                              <a:rPr lang="en-US" b="0" i="1" smtClean="0">
                                                <a:solidFill>
                                                  <a:srgbClr val="0070C0"/>
                                                </a:solidFill>
                                                <a:latin typeface="Cambria Math" panose="02040503050406030204" pitchFamily="18" charset="0"/>
                                              </a:rPr>
                                            </m:ctrlPr>
                                          </m:dPr>
                                          <m:e>
                                            <m:r>
                                              <a:rPr lang="en-US" b="0" i="1" smtClean="0">
                                                <a:solidFill>
                                                  <a:srgbClr val="0070C0"/>
                                                </a:solidFill>
                                                <a:latin typeface="Cambria Math"/>
                                              </a:rPr>
                                              <m:t>1+0,2</m:t>
                                            </m:r>
                                          </m:e>
                                        </m:d>
                                      </m:e>
                                      <m:sup>
                                        <m:r>
                                          <a:rPr lang="en-US" b="0" i="1" smtClean="0">
                                            <a:solidFill>
                                              <a:srgbClr val="0070C0"/>
                                            </a:solidFill>
                                            <a:latin typeface="Cambria Math"/>
                                          </a:rPr>
                                          <m:t>2</m:t>
                                        </m:r>
                                      </m:sup>
                                    </m:sSup>
                                  </m:den>
                                </m:f>
                                <m:r>
                                  <a:rPr lang="en-US" b="0" i="1" smtClean="0">
                                    <a:solidFill>
                                      <a:srgbClr val="0070C0"/>
                                    </a:solidFill>
                                    <a:latin typeface="Cambria Math"/>
                                  </a:rPr>
                                  <m:t>=</m:t>
                                </m:r>
                                <m:r>
                                  <a:rPr lang="en-US" b="1" i="1" smtClean="0">
                                    <a:solidFill>
                                      <a:srgbClr val="0070C0"/>
                                    </a:solidFill>
                                    <a:latin typeface="Cambria Math"/>
                                  </a:rPr>
                                  <m:t>𝟑𝟒𝟕</m:t>
                                </m:r>
                              </m:oMath>
                            </m:oMathPara>
                          </a14:m>
                          <a:endParaRPr lang="ru-RU" b="1" dirty="0">
                            <a:solidFill>
                              <a:srgbClr val="0070C0"/>
                            </a:solidFill>
                            <a:latin typeface="Times New Roman" panose="02020603050405020304" pitchFamily="18" charset="0"/>
                            <a:cs typeface="Times New Roman" panose="02020603050405020304" pitchFamily="18" charset="0"/>
                          </a:endParaRPr>
                        </a:p>
                        <a:p>
                          <a:pPr algn="ct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
                                  <m:fPr>
                                    <m:ctrlPr>
                                      <a:rPr lang="en-US" b="0" i="1" smtClean="0">
                                        <a:solidFill>
                                          <a:srgbClr val="0070C0"/>
                                        </a:solidFill>
                                        <a:latin typeface="Cambria Math" panose="02040503050406030204" pitchFamily="18" charset="0"/>
                                      </a:rPr>
                                    </m:ctrlPr>
                                  </m:fPr>
                                  <m:num>
                                    <m:r>
                                      <a:rPr lang="en-US" b="0" i="1" smtClean="0">
                                        <a:solidFill>
                                          <a:srgbClr val="0070C0"/>
                                        </a:solidFill>
                                        <a:latin typeface="Cambria Math"/>
                                      </a:rPr>
                                      <m:t>500</m:t>
                                    </m:r>
                                  </m:num>
                                  <m:den>
                                    <m:sSup>
                                      <m:sSupPr>
                                        <m:ctrlPr>
                                          <a:rPr lang="en-US" b="0" i="1" smtClean="0">
                                            <a:solidFill>
                                              <a:srgbClr val="0070C0"/>
                                            </a:solidFill>
                                            <a:latin typeface="Cambria Math" panose="02040503050406030204" pitchFamily="18" charset="0"/>
                                          </a:rPr>
                                        </m:ctrlPr>
                                      </m:sSupPr>
                                      <m:e>
                                        <m:d>
                                          <m:dPr>
                                            <m:ctrlPr>
                                              <a:rPr lang="en-US" b="0" i="1" smtClean="0">
                                                <a:solidFill>
                                                  <a:srgbClr val="0070C0"/>
                                                </a:solidFill>
                                                <a:latin typeface="Cambria Math" panose="02040503050406030204" pitchFamily="18" charset="0"/>
                                              </a:rPr>
                                            </m:ctrlPr>
                                          </m:dPr>
                                          <m:e>
                                            <m:r>
                                              <a:rPr lang="en-US" b="0" i="1" smtClean="0">
                                                <a:solidFill>
                                                  <a:srgbClr val="0070C0"/>
                                                </a:solidFill>
                                                <a:latin typeface="Cambria Math"/>
                                              </a:rPr>
                                              <m:t>1+0,2</m:t>
                                            </m:r>
                                          </m:e>
                                        </m:d>
                                      </m:e>
                                      <m:sup>
                                        <m:r>
                                          <a:rPr lang="en-US" b="0" i="1" smtClean="0">
                                            <a:solidFill>
                                              <a:srgbClr val="0070C0"/>
                                            </a:solidFill>
                                            <a:latin typeface="Cambria Math"/>
                                          </a:rPr>
                                          <m:t>3</m:t>
                                        </m:r>
                                      </m:sup>
                                    </m:sSup>
                                  </m:den>
                                </m:f>
                                <m:r>
                                  <a:rPr lang="en-US" b="0" i="1" smtClean="0">
                                    <a:solidFill>
                                      <a:srgbClr val="0070C0"/>
                                    </a:solidFill>
                                    <a:latin typeface="Cambria Math"/>
                                  </a:rPr>
                                  <m:t>=</m:t>
                                </m:r>
                                <m:r>
                                  <a:rPr lang="en-US" b="1" i="1" smtClean="0">
                                    <a:solidFill>
                                      <a:srgbClr val="0070C0"/>
                                    </a:solidFill>
                                    <a:latin typeface="Cambria Math"/>
                                  </a:rPr>
                                  <m:t>𝟐𝟖𝟗</m:t>
                                </m:r>
                              </m:oMath>
                            </m:oMathPara>
                          </a14:m>
                          <a:endParaRPr lang="ru-RU" b="1" dirty="0">
                            <a:solidFill>
                              <a:srgbClr val="0070C0"/>
                            </a:solidFill>
                            <a:latin typeface="Times New Roman" panose="02020603050405020304" pitchFamily="18" charset="0"/>
                            <a:cs typeface="Times New Roman" panose="02020603050405020304" pitchFamily="18" charset="0"/>
                          </a:endParaRPr>
                        </a:p>
                        <a:p>
                          <a:pPr algn="ct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b="1" dirty="0" smtClean="0">
                              <a:solidFill>
                                <a:srgbClr val="FF0000"/>
                              </a:solidFill>
                              <a:latin typeface="Times New Roman" panose="02020603050405020304" pitchFamily="18" charset="0"/>
                              <a:cs typeface="Times New Roman" panose="02020603050405020304" pitchFamily="18" charset="0"/>
                            </a:rPr>
                            <a:t>1053</a:t>
                          </a:r>
                          <a:endParaRPr lang="ru-RU" b="1" dirty="0">
                            <a:solidFill>
                              <a:srgbClr val="FF000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4"/>
                      </a:ext>
                    </a:extLst>
                  </a:tr>
                </a:tbl>
              </a:graphicData>
            </a:graphic>
          </p:graphicFrame>
        </mc:Choice>
        <mc:Fallback xmlns="">
          <p:graphicFrame>
            <p:nvGraphicFramePr>
              <p:cNvPr id="4" name="Таблица 3"/>
              <p:cNvGraphicFramePr>
                <a:graphicFrameLocks noGrp="1"/>
              </p:cNvGraphicFramePr>
              <p:nvPr>
                <p:extLst>
                  <p:ext uri="{D42A27DB-BD31-4B8C-83A1-F6EECF244321}">
                    <p14:modId xmlns:p14="http://schemas.microsoft.com/office/powerpoint/2010/main" val="3334866515"/>
                  </p:ext>
                </p:extLst>
              </p:nvPr>
            </p:nvGraphicFramePr>
            <p:xfrm>
              <a:off x="400073" y="545178"/>
              <a:ext cx="8208912" cy="3495993"/>
            </p:xfrm>
            <a:graphic>
              <a:graphicData uri="http://schemas.openxmlformats.org/drawingml/2006/table">
                <a:tbl>
                  <a:tblPr firstRow="1" bandRow="1">
                    <a:tableStyleId>{5940675A-B579-460E-94D1-54222C63F5DA}</a:tableStyleId>
                  </a:tblPr>
                  <a:tblGrid>
                    <a:gridCol w="2664298"/>
                    <a:gridCol w="859557"/>
                    <a:gridCol w="1300683"/>
                    <a:gridCol w="1152128"/>
                    <a:gridCol w="1152128"/>
                    <a:gridCol w="1080118"/>
                  </a:tblGrid>
                  <a:tr h="640080">
                    <a:tc>
                      <a:txBody>
                        <a:bodyPr/>
                        <a:lstStyle/>
                        <a:p>
                          <a:pPr algn="ctr"/>
                          <a:r>
                            <a:rPr lang="kk-KZ" b="1" dirty="0" smtClean="0">
                              <a:solidFill>
                                <a:srgbClr val="0070C0"/>
                              </a:solidFill>
                              <a:latin typeface="Times New Roman" panose="02020603050405020304" pitchFamily="18" charset="0"/>
                              <a:cs typeface="Times New Roman" panose="02020603050405020304" pitchFamily="18" charset="0"/>
                            </a:rPr>
                            <a:t>Жоба С</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b="1" dirty="0" smtClean="0">
                              <a:solidFill>
                                <a:srgbClr val="0070C0"/>
                              </a:solidFill>
                              <a:latin typeface="Times New Roman" panose="02020603050405020304" pitchFamily="18" charset="0"/>
                              <a:cs typeface="Times New Roman" panose="02020603050405020304" pitchFamily="18" charset="0"/>
                            </a:rPr>
                            <a:t>0</a:t>
                          </a:r>
                          <a:r>
                            <a:rPr lang="kk-KZ" b="1" dirty="0" smtClean="0">
                              <a:solidFill>
                                <a:srgbClr val="0070C0"/>
                              </a:solidFill>
                              <a:latin typeface="Times New Roman" panose="02020603050405020304" pitchFamily="18" charset="0"/>
                              <a:cs typeface="Times New Roman" panose="02020603050405020304" pitchFamily="18" charset="0"/>
                            </a:rPr>
                            <a:t> жыл</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b="1" dirty="0" smtClean="0">
                              <a:solidFill>
                                <a:srgbClr val="0070C0"/>
                              </a:solidFill>
                              <a:latin typeface="Times New Roman" panose="02020603050405020304" pitchFamily="18" charset="0"/>
                              <a:cs typeface="Times New Roman" panose="02020603050405020304" pitchFamily="18" charset="0"/>
                            </a:rPr>
                            <a:t>1</a:t>
                          </a:r>
                          <a:r>
                            <a:rPr lang="kk-KZ" b="1" dirty="0" smtClean="0">
                              <a:solidFill>
                                <a:srgbClr val="0070C0"/>
                              </a:solidFill>
                              <a:latin typeface="Times New Roman" panose="02020603050405020304" pitchFamily="18" charset="0"/>
                              <a:cs typeface="Times New Roman" panose="02020603050405020304" pitchFamily="18" charset="0"/>
                            </a:rPr>
                            <a:t> жыл</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b="1" dirty="0" smtClean="0">
                              <a:solidFill>
                                <a:srgbClr val="0070C0"/>
                              </a:solidFill>
                              <a:latin typeface="Times New Roman" panose="02020603050405020304" pitchFamily="18" charset="0"/>
                              <a:cs typeface="Times New Roman" panose="02020603050405020304" pitchFamily="18" charset="0"/>
                            </a:rPr>
                            <a:t>2</a:t>
                          </a:r>
                          <a:r>
                            <a:rPr lang="kk-KZ" b="1" dirty="0" smtClean="0">
                              <a:solidFill>
                                <a:srgbClr val="0070C0"/>
                              </a:solidFill>
                              <a:latin typeface="Times New Roman" panose="02020603050405020304" pitchFamily="18" charset="0"/>
                              <a:cs typeface="Times New Roman" panose="02020603050405020304" pitchFamily="18" charset="0"/>
                            </a:rPr>
                            <a:t> жыл</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b="1" dirty="0" smtClean="0">
                              <a:solidFill>
                                <a:srgbClr val="0070C0"/>
                              </a:solidFill>
                              <a:latin typeface="Times New Roman" panose="02020603050405020304" pitchFamily="18" charset="0"/>
                              <a:cs typeface="Times New Roman" panose="02020603050405020304" pitchFamily="18" charset="0"/>
                            </a:rPr>
                            <a:t>3</a:t>
                          </a:r>
                          <a:r>
                            <a:rPr lang="kk-KZ" b="1" dirty="0" smtClean="0">
                              <a:solidFill>
                                <a:srgbClr val="0070C0"/>
                              </a:solidFill>
                              <a:latin typeface="Times New Roman" panose="02020603050405020304" pitchFamily="18" charset="0"/>
                              <a:cs typeface="Times New Roman" panose="02020603050405020304" pitchFamily="18" charset="0"/>
                            </a:rPr>
                            <a:t> жыл</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kk-KZ" b="1" dirty="0" smtClean="0">
                              <a:solidFill>
                                <a:srgbClr val="0070C0"/>
                              </a:solidFill>
                              <a:latin typeface="Times New Roman" panose="02020603050405020304" pitchFamily="18" charset="0"/>
                              <a:cs typeface="Times New Roman" panose="02020603050405020304" pitchFamily="18" charset="0"/>
                            </a:rPr>
                            <a:t>Барлығы</a:t>
                          </a:r>
                          <a:endParaRPr lang="ru-RU" b="1" dirty="0">
                            <a:solidFill>
                              <a:srgbClr val="0070C0"/>
                            </a:solidFill>
                            <a:latin typeface="Times New Roman" panose="02020603050405020304" pitchFamily="18" charset="0"/>
                            <a:cs typeface="Times New Roman" panose="02020603050405020304" pitchFamily="18" charset="0"/>
                          </a:endParaRPr>
                        </a:p>
                      </a:txBody>
                      <a:tcPr/>
                    </a:tc>
                  </a:tr>
                  <a:tr h="370840">
                    <a:tc>
                      <a:txBody>
                        <a:bodyPr/>
                        <a:lstStyle/>
                        <a:p>
                          <a:pPr algn="ctr"/>
                          <a:r>
                            <a:rPr lang="kk-KZ" dirty="0" smtClean="0">
                              <a:solidFill>
                                <a:srgbClr val="0070C0"/>
                              </a:solidFill>
                              <a:latin typeface="Times New Roman" panose="02020603050405020304" pitchFamily="18" charset="0"/>
                              <a:cs typeface="Times New Roman" panose="02020603050405020304" pitchFamily="18" charset="0"/>
                            </a:rPr>
                            <a:t>Инвестиция</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500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500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b="1" dirty="0" smtClean="0">
                              <a:solidFill>
                                <a:srgbClr val="FF0000"/>
                              </a:solidFill>
                              <a:latin typeface="Times New Roman" panose="02020603050405020304" pitchFamily="18" charset="0"/>
                              <a:cs typeface="Times New Roman" panose="02020603050405020304" pitchFamily="18" charset="0"/>
                            </a:rPr>
                            <a:t>1000</a:t>
                          </a:r>
                          <a:endParaRPr lang="ru-RU" b="1" dirty="0">
                            <a:solidFill>
                              <a:srgbClr val="FF0000"/>
                            </a:solidFill>
                            <a:latin typeface="Times New Roman" panose="02020603050405020304" pitchFamily="18" charset="0"/>
                            <a:cs typeface="Times New Roman" panose="02020603050405020304" pitchFamily="18" charset="0"/>
                          </a:endParaRPr>
                        </a:p>
                      </a:txBody>
                      <a:tcPr/>
                    </a:tc>
                  </a:tr>
                  <a:tr h="370840">
                    <a:tc>
                      <a:txBody>
                        <a:bodyPr/>
                        <a:lstStyle/>
                        <a:p>
                          <a:pPr algn="ctr"/>
                          <a:r>
                            <a:rPr lang="kk-KZ" dirty="0" smtClean="0">
                              <a:solidFill>
                                <a:srgbClr val="0070C0"/>
                              </a:solidFill>
                              <a:latin typeface="Times New Roman" panose="02020603050405020304" pitchFamily="18" charset="0"/>
                              <a:cs typeface="Times New Roman" panose="02020603050405020304" pitchFamily="18" charset="0"/>
                            </a:rPr>
                            <a:t>Таза пайда</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500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500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500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b="1" dirty="0" smtClean="0">
                              <a:solidFill>
                                <a:srgbClr val="FF0000"/>
                              </a:solidFill>
                              <a:latin typeface="Times New Roman" panose="02020603050405020304" pitchFamily="18" charset="0"/>
                              <a:cs typeface="Times New Roman" panose="02020603050405020304" pitchFamily="18" charset="0"/>
                            </a:rPr>
                            <a:t>1500</a:t>
                          </a:r>
                        </a:p>
                      </a:txBody>
                      <a:tcPr/>
                    </a:tc>
                  </a:tr>
                  <a:tr h="914400">
                    <a:tc>
                      <a:txBody>
                        <a:bodyPr/>
                        <a:lstStyle/>
                        <a:p>
                          <a:pPr algn="ctr"/>
                          <a:r>
                            <a:rPr lang="ru-RU" dirty="0" err="1" smtClean="0">
                              <a:solidFill>
                                <a:srgbClr val="0070C0"/>
                              </a:solidFill>
                              <a:latin typeface="Times New Roman" panose="02020603050405020304" pitchFamily="18" charset="0"/>
                              <a:cs typeface="Times New Roman" panose="02020603050405020304" pitchFamily="18" charset="0"/>
                            </a:rPr>
                            <a:t>Инвестицияны</a:t>
                          </a:r>
                          <a:r>
                            <a:rPr lang="kk-KZ" dirty="0" smtClean="0">
                              <a:solidFill>
                                <a:srgbClr val="0070C0"/>
                              </a:solidFill>
                              <a:latin typeface="Times New Roman" panose="02020603050405020304" pitchFamily="18" charset="0"/>
                              <a:cs typeface="Times New Roman" panose="02020603050405020304" pitchFamily="18" charset="0"/>
                            </a:rPr>
                            <a:t>ң</a:t>
                          </a:r>
                          <a:r>
                            <a:rPr lang="kk-KZ" baseline="0" dirty="0" smtClean="0">
                              <a:solidFill>
                                <a:srgbClr val="0070C0"/>
                              </a:solidFill>
                              <a:latin typeface="Times New Roman" panose="02020603050405020304" pitchFamily="18" charset="0"/>
                              <a:cs typeface="Times New Roman" panose="02020603050405020304" pitchFamily="18" charset="0"/>
                            </a:rPr>
                            <a:t> ағымдық құны</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500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solidFill>
                                <a:srgbClr val="0070C0"/>
                              </a:solidFill>
                              <a:latin typeface="Times New Roman" panose="02020603050405020304" pitchFamily="18" charset="0"/>
                              <a:cs typeface="Times New Roman" panose="02020603050405020304" pitchFamily="18" charset="0"/>
                            </a:rPr>
                            <a:t>500/(1+0,2)=</a:t>
                          </a:r>
                          <a:r>
                            <a:rPr lang="en-US" b="1" dirty="0" smtClean="0">
                              <a:solidFill>
                                <a:srgbClr val="0070C0"/>
                              </a:solidFill>
                              <a:latin typeface="Times New Roman" panose="02020603050405020304" pitchFamily="18" charset="0"/>
                              <a:cs typeface="Times New Roman" panose="02020603050405020304" pitchFamily="18" charset="0"/>
                            </a:rPr>
                            <a:t>417</a:t>
                          </a:r>
                          <a:endParaRPr lang="ru-RU" b="1" dirty="0" smtClean="0">
                            <a:solidFill>
                              <a:srgbClr val="0070C0"/>
                            </a:solidFill>
                            <a:latin typeface="Times New Roman" panose="02020603050405020304" pitchFamily="18" charset="0"/>
                            <a:cs typeface="Times New Roman" panose="02020603050405020304" pitchFamily="18" charset="0"/>
                          </a:endParaRPr>
                        </a:p>
                        <a:p>
                          <a:pPr algn="ct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b="1" dirty="0" smtClean="0">
                              <a:solidFill>
                                <a:srgbClr val="FF0000"/>
                              </a:solidFill>
                              <a:latin typeface="Times New Roman" panose="02020603050405020304" pitchFamily="18" charset="0"/>
                              <a:cs typeface="Times New Roman" panose="02020603050405020304" pitchFamily="18" charset="0"/>
                            </a:rPr>
                            <a:t>917</a:t>
                          </a:r>
                        </a:p>
                      </a:txBody>
                      <a:tcPr/>
                    </a:tc>
                  </a:tr>
                  <a:tr h="1199833">
                    <a:tc>
                      <a:txBody>
                        <a:bodyPr/>
                        <a:lstStyle/>
                        <a:p>
                          <a:pPr algn="ctr"/>
                          <a:r>
                            <a:rPr lang="kk-KZ" dirty="0" smtClean="0">
                              <a:solidFill>
                                <a:srgbClr val="0070C0"/>
                              </a:solidFill>
                              <a:latin typeface="Times New Roman" panose="02020603050405020304" pitchFamily="18" charset="0"/>
                              <a:cs typeface="Times New Roman" panose="02020603050405020304" pitchFamily="18" charset="0"/>
                            </a:rPr>
                            <a:t>Таза</a:t>
                          </a:r>
                          <a:r>
                            <a:rPr lang="kk-KZ" baseline="0" dirty="0" smtClean="0">
                              <a:solidFill>
                                <a:srgbClr val="0070C0"/>
                              </a:solidFill>
                              <a:latin typeface="Times New Roman" panose="02020603050405020304" pitchFamily="18" charset="0"/>
                              <a:cs typeface="Times New Roman" panose="02020603050405020304" pitchFamily="18" charset="0"/>
                            </a:rPr>
                            <a:t> табыстың ағымдағы құны</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dirty="0" smtClean="0">
                              <a:solidFill>
                                <a:srgbClr val="0070C0"/>
                              </a:solidFill>
                              <a:latin typeface="Times New Roman" panose="02020603050405020304" pitchFamily="18" charset="0"/>
                              <a:cs typeface="Times New Roman" panose="02020603050405020304" pitchFamily="18" charset="0"/>
                            </a:rPr>
                            <a:t>-</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solidFill>
                                <a:srgbClr val="0070C0"/>
                              </a:solidFill>
                              <a:latin typeface="Times New Roman" panose="02020603050405020304" pitchFamily="18" charset="0"/>
                              <a:cs typeface="Times New Roman" panose="02020603050405020304" pitchFamily="18" charset="0"/>
                            </a:rPr>
                            <a:t>500/(1+0,2)=</a:t>
                          </a:r>
                          <a:r>
                            <a:rPr lang="en-US" b="1" dirty="0" smtClean="0">
                              <a:solidFill>
                                <a:srgbClr val="0070C0"/>
                              </a:solidFill>
                              <a:latin typeface="Times New Roman" panose="02020603050405020304" pitchFamily="18" charset="0"/>
                              <a:cs typeface="Times New Roman" panose="02020603050405020304" pitchFamily="18" charset="0"/>
                            </a:rPr>
                            <a:t>417</a:t>
                          </a:r>
                          <a:endParaRPr lang="ru-RU" b="1" dirty="0" smtClean="0">
                            <a:solidFill>
                              <a:srgbClr val="0070C0"/>
                            </a:solidFill>
                            <a:latin typeface="Times New Roman" panose="02020603050405020304" pitchFamily="18" charset="0"/>
                            <a:cs typeface="Times New Roman" panose="02020603050405020304" pitchFamily="18" charset="0"/>
                          </a:endParaRPr>
                        </a:p>
                        <a:p>
                          <a:pPr algn="ct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endParaRPr lang="ru-RU"/>
                        </a:p>
                      </a:txBody>
                      <a:tcPr>
                        <a:blipFill rotWithShape="0">
                          <a:blip r:embed="rId2"/>
                          <a:stretch>
                            <a:fillRect l="-419577" t="-193909" r="-195238" b="-1523"/>
                          </a:stretch>
                        </a:blipFill>
                      </a:tcPr>
                    </a:tc>
                    <a:tc>
                      <a:txBody>
                        <a:bodyPr/>
                        <a:lstStyle/>
                        <a:p>
                          <a:endParaRPr lang="ru-RU"/>
                        </a:p>
                      </a:txBody>
                      <a:tcPr>
                        <a:blipFill rotWithShape="0">
                          <a:blip r:embed="rId2"/>
                          <a:stretch>
                            <a:fillRect l="-516842" t="-193909" r="-94211" b="-1523"/>
                          </a:stretch>
                        </a:blipFill>
                      </a:tcPr>
                    </a:tc>
                    <a:tc>
                      <a:txBody>
                        <a:bodyPr/>
                        <a:lstStyle/>
                        <a:p>
                          <a:pPr algn="ctr"/>
                          <a:r>
                            <a:rPr lang="en-US" b="1" dirty="0" smtClean="0">
                              <a:solidFill>
                                <a:srgbClr val="FF0000"/>
                              </a:solidFill>
                              <a:latin typeface="Times New Roman" panose="02020603050405020304" pitchFamily="18" charset="0"/>
                              <a:cs typeface="Times New Roman" panose="02020603050405020304" pitchFamily="18" charset="0"/>
                            </a:rPr>
                            <a:t>1053</a:t>
                          </a:r>
                          <a:endParaRPr lang="ru-RU" b="1" dirty="0">
                            <a:solidFill>
                              <a:srgbClr val="FF0000"/>
                            </a:solidFill>
                            <a:latin typeface="Times New Roman" panose="02020603050405020304" pitchFamily="18" charset="0"/>
                            <a:cs typeface="Times New Roman" panose="02020603050405020304" pitchFamily="18" charset="0"/>
                          </a:endParaRPr>
                        </a:p>
                      </a:txBody>
                      <a:tcPr/>
                    </a:tc>
                  </a:tr>
                </a:tbl>
              </a:graphicData>
            </a:graphic>
          </p:graphicFrame>
        </mc:Fallback>
      </mc:AlternateContent>
      <p:sp>
        <p:nvSpPr>
          <p:cNvPr id="5" name="Прямоугольник 4"/>
          <p:cNvSpPr/>
          <p:nvPr/>
        </p:nvSpPr>
        <p:spPr>
          <a:xfrm>
            <a:off x="7740352" y="175846"/>
            <a:ext cx="855491" cy="369332"/>
          </a:xfrm>
          <a:prstGeom prst="rect">
            <a:avLst/>
          </a:prstGeom>
        </p:spPr>
        <p:txBody>
          <a:bodyPr wrap="none">
            <a:spAutoFit/>
          </a:bodyPr>
          <a:lstStyle/>
          <a:p>
            <a:r>
              <a:rPr lang="kk-KZ" dirty="0">
                <a:solidFill>
                  <a:srgbClr val="00B050"/>
                </a:solidFill>
              </a:rPr>
              <a:t>млн.тг.</a:t>
            </a:r>
            <a:endParaRPr lang="ru-RU" dirty="0">
              <a:solidFill>
                <a:srgbClr val="00B050"/>
              </a:solidFill>
            </a:endParaRPr>
          </a:p>
        </p:txBody>
      </p:sp>
      <p:sp>
        <p:nvSpPr>
          <p:cNvPr id="6" name="TextBox 5"/>
          <p:cNvSpPr txBox="1"/>
          <p:nvPr/>
        </p:nvSpPr>
        <p:spPr>
          <a:xfrm>
            <a:off x="539553" y="4202466"/>
            <a:ext cx="7848872" cy="830997"/>
          </a:xfrm>
          <a:prstGeom prst="rect">
            <a:avLst/>
          </a:prstGeom>
          <a:noFill/>
        </p:spPr>
        <p:txBody>
          <a:bodyPr wrap="square" rtlCol="0">
            <a:spAutoFit/>
          </a:bodyPr>
          <a:lstStyle/>
          <a:p>
            <a:r>
              <a:rPr lang="kk-KZ" sz="2400" dirty="0">
                <a:solidFill>
                  <a:srgbClr val="00B050"/>
                </a:solidFill>
                <a:latin typeface="Times New Roman" pitchFamily="18" charset="0"/>
                <a:cs typeface="Times New Roman" pitchFamily="18" charset="0"/>
              </a:rPr>
              <a:t>Инвестор </a:t>
            </a:r>
            <a:r>
              <a:rPr lang="kk-KZ" sz="2400" dirty="0" smtClean="0">
                <a:solidFill>
                  <a:srgbClr val="00B050"/>
                </a:solidFill>
                <a:latin typeface="Times New Roman" pitchFamily="18" charset="0"/>
                <a:cs typeface="Times New Roman" pitchFamily="18" charset="0"/>
              </a:rPr>
              <a:t>С </a:t>
            </a:r>
            <a:r>
              <a:rPr lang="kk-KZ" sz="2400" dirty="0">
                <a:solidFill>
                  <a:srgbClr val="00B050"/>
                </a:solidFill>
                <a:latin typeface="Times New Roman" pitchFamily="18" charset="0"/>
                <a:cs typeface="Times New Roman" pitchFamily="18" charset="0"/>
              </a:rPr>
              <a:t>жобасын </a:t>
            </a:r>
            <a:r>
              <a:rPr lang="kk-KZ" sz="2400" dirty="0" smtClean="0">
                <a:solidFill>
                  <a:srgbClr val="00B050"/>
                </a:solidFill>
                <a:latin typeface="Times New Roman" pitchFamily="18" charset="0"/>
                <a:cs typeface="Times New Roman" pitchFamily="18" charset="0"/>
              </a:rPr>
              <a:t>таңдайды</a:t>
            </a:r>
            <a:r>
              <a:rPr lang="en-US" sz="2400" dirty="0" smtClean="0">
                <a:solidFill>
                  <a:srgbClr val="00B050"/>
                </a:solidFill>
                <a:latin typeface="Times New Roman" pitchFamily="18" charset="0"/>
                <a:cs typeface="Times New Roman" pitchFamily="18" charset="0"/>
              </a:rPr>
              <a:t>,</a:t>
            </a:r>
            <a:r>
              <a:rPr lang="kk-KZ" sz="2400" dirty="0" smtClean="0">
                <a:solidFill>
                  <a:srgbClr val="00B050"/>
                </a:solidFill>
                <a:latin typeface="Times New Roman" pitchFamily="18" charset="0"/>
                <a:cs typeface="Times New Roman" pitchFamily="18" charset="0"/>
              </a:rPr>
              <a:t> себебі  </a:t>
            </a:r>
            <a:r>
              <a:rPr lang="kk-KZ" sz="2400" dirty="0">
                <a:solidFill>
                  <a:srgbClr val="00B050"/>
                </a:solidFill>
                <a:latin typeface="Times New Roman" pitchFamily="18" charset="0"/>
                <a:cs typeface="Times New Roman" pitchFamily="18" charset="0"/>
              </a:rPr>
              <a:t>136 миллион </a:t>
            </a:r>
            <a:r>
              <a:rPr lang="kk-KZ" sz="2400" dirty="0" smtClean="0">
                <a:solidFill>
                  <a:srgbClr val="00B050"/>
                </a:solidFill>
                <a:latin typeface="Times New Roman" pitchFamily="18" charset="0"/>
                <a:cs typeface="Times New Roman" pitchFamily="18" charset="0"/>
              </a:rPr>
              <a:t>тг. мөлшерінде </a:t>
            </a:r>
            <a:r>
              <a:rPr lang="kk-KZ" sz="2400" dirty="0">
                <a:solidFill>
                  <a:srgbClr val="00B050"/>
                </a:solidFill>
                <a:latin typeface="Times New Roman" pitchFamily="18" charset="0"/>
                <a:cs typeface="Times New Roman" pitchFamily="18" charset="0"/>
              </a:rPr>
              <a:t>(1053-917</a:t>
            </a:r>
            <a:r>
              <a:rPr lang="kk-KZ" sz="2400" dirty="0" smtClean="0">
                <a:solidFill>
                  <a:srgbClr val="00B050"/>
                </a:solidFill>
                <a:latin typeface="Times New Roman" pitchFamily="18" charset="0"/>
                <a:cs typeface="Times New Roman" pitchFamily="18" charset="0"/>
              </a:rPr>
              <a:t>) </a:t>
            </a:r>
            <a:r>
              <a:rPr lang="kk-KZ" sz="2400" dirty="0">
                <a:solidFill>
                  <a:srgbClr val="00B050"/>
                </a:solidFill>
                <a:latin typeface="Times New Roman" pitchFamily="18" charset="0"/>
                <a:cs typeface="Times New Roman" pitchFamily="18" charset="0"/>
              </a:rPr>
              <a:t>ең үлкен пайда </a:t>
            </a:r>
            <a:r>
              <a:rPr lang="kk-KZ" sz="2400" dirty="0" smtClean="0">
                <a:solidFill>
                  <a:srgbClr val="00B050"/>
                </a:solidFill>
                <a:latin typeface="Times New Roman" pitchFamily="18" charset="0"/>
                <a:cs typeface="Times New Roman" pitchFamily="18" charset="0"/>
              </a:rPr>
              <a:t>әкеледі.</a:t>
            </a:r>
            <a:endParaRPr lang="ru-RU" sz="2400" dirty="0">
              <a:solidFill>
                <a:srgbClr val="00B050"/>
              </a:solidFill>
              <a:latin typeface="Times New Roman" pitchFamily="18" charset="0"/>
              <a:cs typeface="Times New Roman" pitchFamily="18" charset="0"/>
            </a:endParaRPr>
          </a:p>
        </p:txBody>
      </p:sp>
    </p:spTree>
    <p:extLst>
      <p:ext uri="{BB962C8B-B14F-4D97-AF65-F5344CB8AC3E}">
        <p14:creationId xmlns:p14="http://schemas.microsoft.com/office/powerpoint/2010/main" val="64626044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Объект 2"/>
              <p:cNvSpPr>
                <a:spLocks noGrp="1"/>
              </p:cNvSpPr>
              <p:nvPr>
                <p:ph idx="1"/>
              </p:nvPr>
            </p:nvSpPr>
            <p:spPr>
              <a:xfrm>
                <a:off x="467544" y="548680"/>
                <a:ext cx="8229600" cy="6192688"/>
              </a:xfrm>
            </p:spPr>
            <p:txBody>
              <a:bodyPr>
                <a:normAutofit fontScale="70000" lnSpcReduction="20000"/>
              </a:bodyPr>
              <a:lstStyle/>
              <a:p>
                <a:pPr marL="0" indent="0" algn="ctr">
                  <a:buNone/>
                </a:pPr>
                <a:r>
                  <a:rPr lang="kk-KZ" b="1" dirty="0" smtClean="0">
                    <a:solidFill>
                      <a:srgbClr val="0070C0"/>
                    </a:solidFill>
                    <a:latin typeface="Times New Roman" panose="02020603050405020304" pitchFamily="18" charset="0"/>
                    <a:cs typeface="Times New Roman" panose="02020603050405020304" pitchFamily="18" charset="0"/>
                  </a:rPr>
                  <a:t>Меншік </a:t>
                </a:r>
                <a:r>
                  <a:rPr lang="kk-KZ" b="1" dirty="0">
                    <a:solidFill>
                      <a:srgbClr val="0070C0"/>
                    </a:solidFill>
                    <a:latin typeface="Times New Roman" panose="02020603050405020304" pitchFamily="18" charset="0"/>
                    <a:cs typeface="Times New Roman" panose="02020603050405020304" pitchFamily="18" charset="0"/>
                  </a:rPr>
                  <a:t>және қарыз капиталына арналған дисконтталған орташа мөлшерлеме </a:t>
                </a:r>
                <a:r>
                  <a:rPr lang="kk-KZ" b="1" dirty="0" smtClean="0">
                    <a:solidFill>
                      <a:srgbClr val="0070C0"/>
                    </a:solidFill>
                    <a:latin typeface="Times New Roman" panose="02020603050405020304" pitchFamily="18" charset="0"/>
                    <a:cs typeface="Times New Roman" panose="02020603050405020304" pitchFamily="18" charset="0"/>
                  </a:rPr>
                  <a:t>  </a:t>
                </a:r>
              </a:p>
              <a:p>
                <a:pPr marL="0" indent="0" algn="ctr">
                  <a:buNone/>
                </a:pPr>
                <a:r>
                  <a:rPr lang="kk-KZ" dirty="0" smtClean="0">
                    <a:solidFill>
                      <a:srgbClr val="0070C0"/>
                    </a:solidFill>
                    <a:latin typeface="Times New Roman" panose="02020603050405020304" pitchFamily="18" charset="0"/>
                    <a:cs typeface="Times New Roman" panose="02020603050405020304" pitchFamily="18" charset="0"/>
                  </a:rPr>
                  <a:t> </a:t>
                </a:r>
                <a14:m>
                  <m:oMath xmlns:m="http://schemas.openxmlformats.org/officeDocument/2006/math">
                    <m:sSub>
                      <m:sSubPr>
                        <m:ctrlPr>
                          <a:rPr lang="ru-RU" b="1" i="1" smtClean="0">
                            <a:solidFill>
                              <a:srgbClr val="FF0000"/>
                            </a:solidFill>
                            <a:latin typeface="Cambria Math" panose="02040503050406030204" pitchFamily="18" charset="0"/>
                          </a:rPr>
                        </m:ctrlPr>
                      </m:sSubPr>
                      <m:e>
                        <m:r>
                          <a:rPr lang="kk-KZ" b="1" i="1" smtClean="0">
                            <a:solidFill>
                              <a:srgbClr val="FF0000"/>
                            </a:solidFill>
                            <a:latin typeface="Cambria Math"/>
                          </a:rPr>
                          <m:t>Д</m:t>
                        </m:r>
                      </m:e>
                      <m:sub>
                        <m:r>
                          <a:rPr lang="ru-RU" b="1" i="1" smtClean="0">
                            <a:solidFill>
                              <a:srgbClr val="FF0000"/>
                            </a:solidFill>
                            <a:latin typeface="Cambria Math"/>
                          </a:rPr>
                          <m:t>СР</m:t>
                        </m:r>
                      </m:sub>
                    </m:sSub>
                    <m:r>
                      <a:rPr lang="en-US" b="1" i="1" smtClean="0">
                        <a:solidFill>
                          <a:srgbClr val="FF0000"/>
                        </a:solidFill>
                        <a:latin typeface="Cambria Math"/>
                      </a:rPr>
                      <m:t>=</m:t>
                    </m:r>
                    <m:f>
                      <m:fPr>
                        <m:ctrlPr>
                          <a:rPr lang="en-US" b="1" i="1" smtClean="0">
                            <a:solidFill>
                              <a:srgbClr val="FF0000"/>
                            </a:solidFill>
                            <a:latin typeface="Cambria Math" panose="02040503050406030204" pitchFamily="18" charset="0"/>
                          </a:rPr>
                        </m:ctrlPr>
                      </m:fPr>
                      <m:num>
                        <m:sSub>
                          <m:sSubPr>
                            <m:ctrlPr>
                              <a:rPr lang="en-US" b="1" i="1" smtClean="0">
                                <a:solidFill>
                                  <a:srgbClr val="FF0000"/>
                                </a:solidFill>
                                <a:latin typeface="Cambria Math" panose="02040503050406030204" pitchFamily="18" charset="0"/>
                              </a:rPr>
                            </m:ctrlPr>
                          </m:sSubPr>
                          <m:e>
                            <m:r>
                              <a:rPr lang="ru-RU" b="1" i="1" smtClean="0">
                                <a:solidFill>
                                  <a:srgbClr val="FF0000"/>
                                </a:solidFill>
                                <a:latin typeface="Cambria Math"/>
                              </a:rPr>
                              <m:t>Р</m:t>
                            </m:r>
                          </m:e>
                          <m:sub>
                            <m:r>
                              <a:rPr lang="ru-RU" b="1" i="1" smtClean="0">
                                <a:solidFill>
                                  <a:srgbClr val="FF0000"/>
                                </a:solidFill>
                                <a:latin typeface="Cambria Math"/>
                              </a:rPr>
                              <m:t>СК</m:t>
                            </m:r>
                          </m:sub>
                        </m:sSub>
                        <m:r>
                          <a:rPr lang="ru-RU" b="1" i="1" smtClean="0">
                            <a:solidFill>
                              <a:srgbClr val="FF0000"/>
                            </a:solidFill>
                            <a:latin typeface="Cambria Math"/>
                          </a:rPr>
                          <m:t>∗СК+</m:t>
                        </m:r>
                        <m:sSub>
                          <m:sSubPr>
                            <m:ctrlPr>
                              <a:rPr lang="ru-RU" b="1" i="1" smtClean="0">
                                <a:solidFill>
                                  <a:srgbClr val="FF0000"/>
                                </a:solidFill>
                                <a:latin typeface="Cambria Math" panose="02040503050406030204" pitchFamily="18" charset="0"/>
                              </a:rPr>
                            </m:ctrlPr>
                          </m:sSubPr>
                          <m:e>
                            <m:r>
                              <a:rPr lang="ru-RU" b="1" i="1" smtClean="0">
                                <a:solidFill>
                                  <a:srgbClr val="FF0000"/>
                                </a:solidFill>
                                <a:latin typeface="Cambria Math"/>
                              </a:rPr>
                              <m:t>Р</m:t>
                            </m:r>
                          </m:e>
                          <m:sub>
                            <m:r>
                              <a:rPr lang="ru-RU" b="1" i="1" smtClean="0">
                                <a:solidFill>
                                  <a:srgbClr val="FF0000"/>
                                </a:solidFill>
                                <a:latin typeface="Cambria Math"/>
                              </a:rPr>
                              <m:t>ЗК</m:t>
                            </m:r>
                          </m:sub>
                        </m:sSub>
                        <m:r>
                          <a:rPr lang="ru-RU" b="1" i="1" smtClean="0">
                            <a:solidFill>
                              <a:srgbClr val="FF0000"/>
                            </a:solidFill>
                            <a:latin typeface="Cambria Math"/>
                          </a:rPr>
                          <m:t>∗ЗК</m:t>
                        </m:r>
                      </m:num>
                      <m:den>
                        <m:r>
                          <a:rPr lang="ru-RU" b="1" i="1" smtClean="0">
                            <a:solidFill>
                              <a:srgbClr val="FF0000"/>
                            </a:solidFill>
                            <a:latin typeface="Cambria Math"/>
                          </a:rPr>
                          <m:t>𝟏𝟎𝟎</m:t>
                        </m:r>
                      </m:den>
                    </m:f>
                  </m:oMath>
                </a14:m>
                <a:endParaRPr lang="ru-RU" b="1" dirty="0" smtClean="0">
                  <a:solidFill>
                    <a:srgbClr val="0070C0"/>
                  </a:solidFill>
                  <a:latin typeface="Times New Roman" panose="02020603050405020304" pitchFamily="18" charset="0"/>
                  <a:cs typeface="Times New Roman" panose="02020603050405020304" pitchFamily="18" charset="0"/>
                </a:endParaRPr>
              </a:p>
              <a:p>
                <a:pPr marL="0" indent="0">
                  <a:buNone/>
                </a:pPr>
                <a:r>
                  <a:rPr lang="kk-KZ" dirty="0" smtClean="0">
                    <a:solidFill>
                      <a:srgbClr val="0070C0"/>
                    </a:solidFill>
                    <a:latin typeface="Times New Roman" panose="02020603050405020304" pitchFamily="18" charset="0"/>
                    <a:cs typeface="Times New Roman" panose="02020603050405020304" pitchFamily="18" charset="0"/>
                  </a:rPr>
                  <a:t>мұндағы,</a:t>
                </a:r>
                <a:r>
                  <a:rPr lang="en-US" dirty="0">
                    <a:solidFill>
                      <a:srgbClr val="0070C0"/>
                    </a:solidFill>
                    <a:latin typeface="Times New Roman" panose="02020603050405020304" pitchFamily="18" charset="0"/>
                    <a:cs typeface="Times New Roman" panose="02020603050405020304" pitchFamily="18" charset="0"/>
                  </a:rPr>
                  <a:t> </a:t>
                </a:r>
                <a14:m>
                  <m:oMath xmlns:m="http://schemas.openxmlformats.org/officeDocument/2006/math">
                    <m:sSub>
                      <m:sSubPr>
                        <m:ctrlPr>
                          <a:rPr lang="en-US" i="1">
                            <a:solidFill>
                              <a:srgbClr val="0070C0"/>
                            </a:solidFill>
                            <a:latin typeface="Cambria Math" panose="02040503050406030204" pitchFamily="18" charset="0"/>
                          </a:rPr>
                        </m:ctrlPr>
                      </m:sSubPr>
                      <m:e>
                        <m:r>
                          <a:rPr lang="ru-RU" i="1">
                            <a:solidFill>
                              <a:srgbClr val="0070C0"/>
                            </a:solidFill>
                            <a:latin typeface="Cambria Math"/>
                          </a:rPr>
                          <m:t>Р</m:t>
                        </m:r>
                      </m:e>
                      <m:sub>
                        <m:r>
                          <a:rPr lang="ru-RU" i="1">
                            <a:solidFill>
                              <a:srgbClr val="0070C0"/>
                            </a:solidFill>
                            <a:latin typeface="Cambria Math"/>
                          </a:rPr>
                          <m:t>СК</m:t>
                        </m:r>
                      </m:sub>
                    </m:sSub>
                  </m:oMath>
                </a14:m>
                <a:r>
                  <a:rPr lang="kk-KZ" dirty="0" smtClean="0">
                    <a:solidFill>
                      <a:srgbClr val="0070C0"/>
                    </a:solidFill>
                    <a:latin typeface="Times New Roman" panose="02020603050405020304" pitchFamily="18" charset="0"/>
                    <a:cs typeface="Times New Roman" panose="02020603050405020304" pitchFamily="18" charset="0"/>
                  </a:rPr>
                  <a:t> - </a:t>
                </a:r>
                <a:r>
                  <a:rPr lang="kk-KZ" dirty="0">
                    <a:solidFill>
                      <a:srgbClr val="0070C0"/>
                    </a:solidFill>
                    <a:latin typeface="Times New Roman" panose="02020603050405020304" pitchFamily="18" charset="0"/>
                    <a:cs typeface="Times New Roman" panose="02020603050405020304" pitchFamily="18" charset="0"/>
                  </a:rPr>
                  <a:t>меншікті қаражат бойынша пайыздық мөлшерлеме</a:t>
                </a:r>
                <a:r>
                  <a:rPr lang="kk-KZ" dirty="0" smtClean="0">
                    <a:solidFill>
                      <a:srgbClr val="0070C0"/>
                    </a:solidFill>
                    <a:latin typeface="Times New Roman" panose="02020603050405020304" pitchFamily="18" charset="0"/>
                    <a:cs typeface="Times New Roman" panose="02020603050405020304" pitchFamily="18" charset="0"/>
                  </a:rPr>
                  <a:t>;</a:t>
                </a:r>
              </a:p>
              <a:p>
                <a:pPr marL="0" indent="0">
                  <a:buNone/>
                </a:pPr>
                <a:r>
                  <a:rPr lang="kk-KZ" dirty="0" smtClean="0">
                    <a:solidFill>
                      <a:srgbClr val="0070C0"/>
                    </a:solidFill>
                    <a:latin typeface="Times New Roman" panose="02020603050405020304" pitchFamily="18" charset="0"/>
                    <a:cs typeface="Times New Roman" panose="02020603050405020304" pitchFamily="18" charset="0"/>
                  </a:rPr>
                  <a:t>СК</a:t>
                </a:r>
                <a:r>
                  <a:rPr lang="kk-KZ" dirty="0">
                    <a:solidFill>
                      <a:srgbClr val="0070C0"/>
                    </a:solidFill>
                    <a:latin typeface="Times New Roman" panose="02020603050405020304" pitchFamily="18" charset="0"/>
                    <a:cs typeface="Times New Roman" panose="02020603050405020304" pitchFamily="18" charset="0"/>
                  </a:rPr>
                  <a:t> - </a:t>
                </a:r>
                <a:r>
                  <a:rPr lang="kk-KZ" dirty="0" smtClean="0">
                    <a:solidFill>
                      <a:srgbClr val="0070C0"/>
                    </a:solidFill>
                    <a:latin typeface="Times New Roman" panose="02020603050405020304" pitchFamily="18" charset="0"/>
                    <a:cs typeface="Times New Roman" panose="02020603050405020304" pitchFamily="18" charset="0"/>
                  </a:rPr>
                  <a:t>жиынтық </a:t>
                </a:r>
                <a:r>
                  <a:rPr lang="kk-KZ" dirty="0">
                    <a:solidFill>
                      <a:srgbClr val="0070C0"/>
                    </a:solidFill>
                    <a:latin typeface="Times New Roman" panose="02020603050405020304" pitchFamily="18" charset="0"/>
                    <a:cs typeface="Times New Roman" panose="02020603050405020304" pitchFamily="18" charset="0"/>
                  </a:rPr>
                  <a:t>инвестициялық шығындардағы меншікті қаражаттың үлесі</a:t>
                </a:r>
                <a:r>
                  <a:rPr lang="kk-KZ" dirty="0" smtClean="0">
                    <a:solidFill>
                      <a:srgbClr val="0070C0"/>
                    </a:solidFill>
                    <a:latin typeface="Times New Roman" panose="02020603050405020304" pitchFamily="18" charset="0"/>
                    <a:cs typeface="Times New Roman" panose="02020603050405020304" pitchFamily="18" charset="0"/>
                  </a:rPr>
                  <a:t>;</a:t>
                </a:r>
              </a:p>
              <a:p>
                <a:pPr marL="0" indent="0">
                  <a:buNone/>
                </a:pPr>
                <a14:m>
                  <m:oMath xmlns:m="http://schemas.openxmlformats.org/officeDocument/2006/math">
                    <m:sSub>
                      <m:sSubPr>
                        <m:ctrlPr>
                          <a:rPr lang="en-US" i="1">
                            <a:solidFill>
                              <a:srgbClr val="0070C0"/>
                            </a:solidFill>
                            <a:latin typeface="Cambria Math" panose="02040503050406030204" pitchFamily="18" charset="0"/>
                          </a:rPr>
                        </m:ctrlPr>
                      </m:sSubPr>
                      <m:e>
                        <m:r>
                          <a:rPr lang="ru-RU" i="1">
                            <a:solidFill>
                              <a:srgbClr val="0070C0"/>
                            </a:solidFill>
                            <a:latin typeface="Cambria Math"/>
                          </a:rPr>
                          <m:t>Р</m:t>
                        </m:r>
                      </m:e>
                      <m:sub>
                        <m:r>
                          <a:rPr lang="ru-RU" b="0" i="1" smtClean="0">
                            <a:solidFill>
                              <a:srgbClr val="0070C0"/>
                            </a:solidFill>
                            <a:latin typeface="Cambria Math"/>
                          </a:rPr>
                          <m:t>З</m:t>
                        </m:r>
                        <m:r>
                          <a:rPr lang="ru-RU" i="1">
                            <a:solidFill>
                              <a:srgbClr val="0070C0"/>
                            </a:solidFill>
                            <a:latin typeface="Cambria Math"/>
                          </a:rPr>
                          <m:t>К</m:t>
                        </m:r>
                      </m:sub>
                    </m:sSub>
                  </m:oMath>
                </a14:m>
                <a:r>
                  <a:rPr lang="kk-KZ" dirty="0" smtClean="0">
                    <a:solidFill>
                      <a:srgbClr val="0070C0"/>
                    </a:solidFill>
                    <a:latin typeface="Times New Roman" panose="02020603050405020304" pitchFamily="18" charset="0"/>
                    <a:cs typeface="Times New Roman" panose="02020603050405020304" pitchFamily="18" charset="0"/>
                  </a:rPr>
                  <a:t> - заемдық </a:t>
                </a:r>
                <a:r>
                  <a:rPr lang="kk-KZ" dirty="0">
                    <a:solidFill>
                      <a:srgbClr val="0070C0"/>
                    </a:solidFill>
                    <a:latin typeface="Times New Roman" panose="02020603050405020304" pitchFamily="18" charset="0"/>
                    <a:cs typeface="Times New Roman" panose="02020603050405020304" pitchFamily="18" charset="0"/>
                  </a:rPr>
                  <a:t>қаражат бойынша пайыздық мөлшерлеме</a:t>
                </a:r>
                <a:r>
                  <a:rPr lang="kk-KZ" dirty="0" smtClean="0">
                    <a:solidFill>
                      <a:srgbClr val="0070C0"/>
                    </a:solidFill>
                    <a:latin typeface="Times New Roman" panose="02020603050405020304" pitchFamily="18" charset="0"/>
                    <a:cs typeface="Times New Roman" panose="02020603050405020304" pitchFamily="18" charset="0"/>
                  </a:rPr>
                  <a:t>;</a:t>
                </a:r>
              </a:p>
              <a:p>
                <a:pPr marL="0" indent="0">
                  <a:buNone/>
                </a:pPr>
                <a14:m>
                  <m:oMath xmlns:m="http://schemas.openxmlformats.org/officeDocument/2006/math">
                    <m:r>
                      <a:rPr lang="ru-RU" i="1">
                        <a:solidFill>
                          <a:srgbClr val="0070C0"/>
                        </a:solidFill>
                        <a:latin typeface="Cambria Math"/>
                      </a:rPr>
                      <m:t>ЗК </m:t>
                    </m:r>
                  </m:oMath>
                </a14:m>
                <a:r>
                  <a:rPr lang="kk-KZ" dirty="0" smtClean="0">
                    <a:solidFill>
                      <a:srgbClr val="0070C0"/>
                    </a:solidFill>
                    <a:latin typeface="Times New Roman" panose="02020603050405020304" pitchFamily="18" charset="0"/>
                    <a:cs typeface="Times New Roman" panose="02020603050405020304" pitchFamily="18" charset="0"/>
                  </a:rPr>
                  <a:t>- инвестициялық </a:t>
                </a:r>
                <a:r>
                  <a:rPr lang="kk-KZ" dirty="0">
                    <a:solidFill>
                      <a:srgbClr val="0070C0"/>
                    </a:solidFill>
                    <a:latin typeface="Times New Roman" panose="02020603050405020304" pitchFamily="18" charset="0"/>
                    <a:cs typeface="Times New Roman" panose="02020603050405020304" pitchFamily="18" charset="0"/>
                  </a:rPr>
                  <a:t>шығындардың жалпы сомасындағы тартылған қаражаттың үлесі</a:t>
                </a:r>
                <a:r>
                  <a:rPr lang="kk-KZ" dirty="0" smtClean="0">
                    <a:solidFill>
                      <a:srgbClr val="0070C0"/>
                    </a:solidFill>
                    <a:latin typeface="Times New Roman" panose="02020603050405020304" pitchFamily="18" charset="0"/>
                    <a:cs typeface="Times New Roman" panose="02020603050405020304" pitchFamily="18" charset="0"/>
                  </a:rPr>
                  <a:t>.</a:t>
                </a:r>
              </a:p>
              <a:p>
                <a:pPr marL="0" indent="0">
                  <a:buNone/>
                </a:pPr>
                <a:r>
                  <a:rPr lang="kk-KZ" b="1" dirty="0" smtClean="0">
                    <a:solidFill>
                      <a:srgbClr val="FF0000"/>
                    </a:solidFill>
                    <a:latin typeface="Times New Roman" panose="02020603050405020304" pitchFamily="18" charset="0"/>
                    <a:cs typeface="Times New Roman" panose="02020603050405020304" pitchFamily="18" charset="0"/>
                  </a:rPr>
                  <a:t>!</a:t>
                </a:r>
                <a:r>
                  <a:rPr lang="kk-KZ" dirty="0" smtClean="0">
                    <a:solidFill>
                      <a:srgbClr val="00B050"/>
                    </a:solidFill>
                    <a:latin typeface="Times New Roman" panose="02020603050405020304" pitchFamily="18" charset="0"/>
                    <a:cs typeface="Times New Roman" panose="02020603050405020304" pitchFamily="18" charset="0"/>
                  </a:rPr>
                  <a:t>Меншікті </a:t>
                </a:r>
                <a:r>
                  <a:rPr lang="kk-KZ" dirty="0">
                    <a:solidFill>
                      <a:srgbClr val="00B050"/>
                    </a:solidFill>
                    <a:latin typeface="Times New Roman" panose="02020603050405020304" pitchFamily="18" charset="0"/>
                    <a:cs typeface="Times New Roman" panose="02020603050405020304" pitchFamily="18" charset="0"/>
                  </a:rPr>
                  <a:t>қаражат бойынша пайыздық мөлшерлеме капитал нарығындағы қаржы ресурстарының орташа құнының деңгейінде </a:t>
                </a:r>
                <a:r>
                  <a:rPr lang="kk-KZ" dirty="0" smtClean="0">
                    <a:solidFill>
                      <a:srgbClr val="00B050"/>
                    </a:solidFill>
                    <a:latin typeface="Times New Roman" panose="02020603050405020304" pitchFamily="18" charset="0"/>
                    <a:cs typeface="Times New Roman" panose="02020603050405020304" pitchFamily="18" charset="0"/>
                  </a:rPr>
                  <a:t>қабылданады(ортадан </a:t>
                </a:r>
                <a:r>
                  <a:rPr lang="kk-KZ" dirty="0">
                    <a:solidFill>
                      <a:srgbClr val="00B050"/>
                    </a:solidFill>
                    <a:latin typeface="Times New Roman" panose="02020603050405020304" pitchFamily="18" charset="0"/>
                    <a:cs typeface="Times New Roman" panose="02020603050405020304" pitchFamily="18" charset="0"/>
                  </a:rPr>
                  <a:t>төмен емес салым ставкасы</a:t>
                </a:r>
                <a:r>
                  <a:rPr lang="kk-KZ" dirty="0" smtClean="0">
                    <a:solidFill>
                      <a:srgbClr val="00B050"/>
                    </a:solidFill>
                    <a:latin typeface="Times New Roman" panose="02020603050405020304" pitchFamily="18" charset="0"/>
                    <a:cs typeface="Times New Roman" panose="02020603050405020304" pitchFamily="18" charset="0"/>
                  </a:rPr>
                  <a:t>).</a:t>
                </a:r>
              </a:p>
              <a:p>
                <a:pPr marL="0" indent="0">
                  <a:buNone/>
                </a:pPr>
                <a:r>
                  <a:rPr lang="kk-KZ" b="1" dirty="0" smtClean="0">
                    <a:solidFill>
                      <a:srgbClr val="FF0000"/>
                    </a:solidFill>
                    <a:latin typeface="Times New Roman" panose="02020603050405020304" pitchFamily="18" charset="0"/>
                    <a:cs typeface="Times New Roman" panose="02020603050405020304" pitchFamily="18" charset="0"/>
                  </a:rPr>
                  <a:t>!!</a:t>
                </a:r>
                <a:r>
                  <a:rPr lang="kk-KZ" dirty="0">
                    <a:solidFill>
                      <a:srgbClr val="00B050"/>
                    </a:solidFill>
                    <a:latin typeface="Times New Roman" panose="02020603050405020304" pitchFamily="18" charset="0"/>
                    <a:cs typeface="Times New Roman" panose="02020603050405020304" pitchFamily="18" charset="0"/>
                  </a:rPr>
                  <a:t> Банктің ұзақ мерзімді шетел валютасындағы қарыздары бойынша (еркін айырбасталатын валютада есептесулерді жүзеге асыру кезінде) нақты пайыздық мөлшерлеме деңгейінде дисконттау ставкасын қабылдау рұқсат етіледі.</a:t>
                </a:r>
                <a:endParaRPr lang="kk-KZ" b="1" dirty="0" smtClean="0">
                  <a:solidFill>
                    <a:srgbClr val="00B050"/>
                  </a:solidFill>
                  <a:latin typeface="Times New Roman" panose="02020603050405020304" pitchFamily="18" charset="0"/>
                  <a:cs typeface="Times New Roman" panose="02020603050405020304" pitchFamily="18" charset="0"/>
                </a:endParaRPr>
              </a:p>
              <a:p>
                <a:pPr marL="0" indent="0">
                  <a:buNone/>
                </a:pPr>
                <a:r>
                  <a:rPr lang="kk-KZ" b="1" dirty="0" smtClean="0">
                    <a:solidFill>
                      <a:srgbClr val="FF0000"/>
                    </a:solidFill>
                    <a:latin typeface="Times New Roman" panose="02020603050405020304" pitchFamily="18" charset="0"/>
                    <a:cs typeface="Times New Roman" panose="02020603050405020304" pitchFamily="18" charset="0"/>
                  </a:rPr>
                  <a:t>!!!</a:t>
                </a:r>
                <a:r>
                  <a:rPr lang="kk-KZ" dirty="0" smtClean="0">
                    <a:solidFill>
                      <a:srgbClr val="00B050"/>
                    </a:solidFill>
                    <a:latin typeface="Times New Roman" panose="02020603050405020304" pitchFamily="18" charset="0"/>
                    <a:cs typeface="Times New Roman" panose="02020603050405020304" pitchFamily="18" charset="0"/>
                  </a:rPr>
                  <a:t>Қажет </a:t>
                </a:r>
                <a:r>
                  <a:rPr lang="kk-KZ" dirty="0">
                    <a:solidFill>
                      <a:srgbClr val="00B050"/>
                    </a:solidFill>
                    <a:latin typeface="Times New Roman" panose="02020603050405020304" pitchFamily="18" charset="0"/>
                    <a:cs typeface="Times New Roman" panose="02020603050405020304" pitchFamily="18" charset="0"/>
                  </a:rPr>
                  <a:t>болған жағдайда қауіп-қатерге салынатын инвестициялар үшін дисконттау мөлшерлемесіне қосылатын тәуекелдік сыйақысы ескерілуі </a:t>
                </a:r>
                <a:r>
                  <a:rPr lang="kk-KZ" dirty="0" smtClean="0">
                    <a:solidFill>
                      <a:srgbClr val="00B050"/>
                    </a:solidFill>
                    <a:latin typeface="Times New Roman" panose="02020603050405020304" pitchFamily="18" charset="0"/>
                    <a:cs typeface="Times New Roman" panose="02020603050405020304" pitchFamily="18" charset="0"/>
                  </a:rPr>
                  <a:t>мүмкін.</a:t>
                </a:r>
                <a:endParaRPr lang="ru-RU" dirty="0">
                  <a:solidFill>
                    <a:srgbClr val="00B050"/>
                  </a:solidFill>
                  <a:latin typeface="Times New Roman" panose="02020603050405020304" pitchFamily="18" charset="0"/>
                  <a:cs typeface="Times New Roman" panose="02020603050405020304" pitchFamily="18" charset="0"/>
                </a:endParaRPr>
              </a:p>
            </p:txBody>
          </p:sp>
        </mc:Choice>
        <mc:Fallback xmlns="">
          <p:sp>
            <p:nvSpPr>
              <p:cNvPr id="3" name="Объект 2"/>
              <p:cNvSpPr>
                <a:spLocks noGrp="1" noRot="1" noChangeAspect="1" noMove="1" noResize="1" noEditPoints="1" noAdjustHandles="1" noChangeArrowheads="1" noChangeShapeType="1" noTextEdit="1"/>
              </p:cNvSpPr>
              <p:nvPr>
                <p:ph idx="1"/>
              </p:nvPr>
            </p:nvSpPr>
            <p:spPr>
              <a:xfrm>
                <a:off x="467544" y="548680"/>
                <a:ext cx="8229600" cy="6192688"/>
              </a:xfrm>
              <a:blipFill rotWithShape="0">
                <a:blip r:embed="rId2"/>
                <a:stretch>
                  <a:fillRect l="-963" t="-1772" r="-1556"/>
                </a:stretch>
              </a:blipFill>
            </p:spPr>
            <p:txBody>
              <a:bodyPr/>
              <a:lstStyle/>
              <a:p>
                <a:r>
                  <a:rPr lang="ru-RU">
                    <a:noFill/>
                  </a:rPr>
                  <a:t> </a:t>
                </a:r>
              </a:p>
            </p:txBody>
          </p:sp>
        </mc:Fallback>
      </mc:AlternateContent>
    </p:spTree>
    <p:extLst>
      <p:ext uri="{BB962C8B-B14F-4D97-AF65-F5344CB8AC3E}">
        <p14:creationId xmlns:p14="http://schemas.microsoft.com/office/powerpoint/2010/main" val="6055569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0"/>
            <a:ext cx="8229600" cy="634082"/>
          </a:xfrm>
        </p:spPr>
        <p:txBody>
          <a:bodyPr>
            <a:noAutofit/>
          </a:bodyPr>
          <a:lstStyle/>
          <a:p>
            <a:r>
              <a:rPr lang="kk-KZ" sz="2800" b="1" dirty="0">
                <a:solidFill>
                  <a:srgbClr val="FF0000"/>
                </a:solidFill>
                <a:latin typeface="Times New Roman" panose="02020603050405020304" pitchFamily="18" charset="0"/>
                <a:cs typeface="Times New Roman" panose="02020603050405020304" pitchFamily="18" charset="0"/>
              </a:rPr>
              <a:t>Жобаның негізгі экономикалық параметрлері</a:t>
            </a:r>
            <a:endParaRPr lang="ru-RU" sz="2800" b="1" dirty="0">
              <a:solidFill>
                <a:srgbClr val="FF0000"/>
              </a:solidFill>
              <a:latin typeface="Times New Roman" panose="02020603050405020304" pitchFamily="18" charset="0"/>
              <a:cs typeface="Times New Roman" panose="02020603050405020304"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1787491219"/>
              </p:ext>
            </p:extLst>
          </p:nvPr>
        </p:nvGraphicFramePr>
        <p:xfrm>
          <a:off x="107504" y="764704"/>
          <a:ext cx="8928993" cy="5969000"/>
        </p:xfrm>
        <a:graphic>
          <a:graphicData uri="http://schemas.openxmlformats.org/drawingml/2006/table">
            <a:tbl>
              <a:tblPr firstRow="1" bandRow="1">
                <a:tableStyleId>{5940675A-B579-460E-94D1-54222C63F5DA}</a:tableStyleId>
              </a:tblPr>
              <a:tblGrid>
                <a:gridCol w="2952328">
                  <a:extLst>
                    <a:ext uri="{9D8B030D-6E8A-4147-A177-3AD203B41FA5}">
                      <a16:colId xmlns:a16="http://schemas.microsoft.com/office/drawing/2014/main" val="20000"/>
                    </a:ext>
                  </a:extLst>
                </a:gridCol>
                <a:gridCol w="864096">
                  <a:extLst>
                    <a:ext uri="{9D8B030D-6E8A-4147-A177-3AD203B41FA5}">
                      <a16:colId xmlns:a16="http://schemas.microsoft.com/office/drawing/2014/main" val="20001"/>
                    </a:ext>
                  </a:extLst>
                </a:gridCol>
                <a:gridCol w="936104">
                  <a:extLst>
                    <a:ext uri="{9D8B030D-6E8A-4147-A177-3AD203B41FA5}">
                      <a16:colId xmlns:a16="http://schemas.microsoft.com/office/drawing/2014/main" val="20002"/>
                    </a:ext>
                  </a:extLst>
                </a:gridCol>
                <a:gridCol w="1008112">
                  <a:extLst>
                    <a:ext uri="{9D8B030D-6E8A-4147-A177-3AD203B41FA5}">
                      <a16:colId xmlns:a16="http://schemas.microsoft.com/office/drawing/2014/main" val="20003"/>
                    </a:ext>
                  </a:extLst>
                </a:gridCol>
                <a:gridCol w="936104">
                  <a:extLst>
                    <a:ext uri="{9D8B030D-6E8A-4147-A177-3AD203B41FA5}">
                      <a16:colId xmlns:a16="http://schemas.microsoft.com/office/drawing/2014/main" val="20004"/>
                    </a:ext>
                  </a:extLst>
                </a:gridCol>
                <a:gridCol w="648072">
                  <a:extLst>
                    <a:ext uri="{9D8B030D-6E8A-4147-A177-3AD203B41FA5}">
                      <a16:colId xmlns:a16="http://schemas.microsoft.com/office/drawing/2014/main" val="20005"/>
                    </a:ext>
                  </a:extLst>
                </a:gridCol>
                <a:gridCol w="720080">
                  <a:extLst>
                    <a:ext uri="{9D8B030D-6E8A-4147-A177-3AD203B41FA5}">
                      <a16:colId xmlns:a16="http://schemas.microsoft.com/office/drawing/2014/main" val="20006"/>
                    </a:ext>
                  </a:extLst>
                </a:gridCol>
                <a:gridCol w="864097">
                  <a:extLst>
                    <a:ext uri="{9D8B030D-6E8A-4147-A177-3AD203B41FA5}">
                      <a16:colId xmlns:a16="http://schemas.microsoft.com/office/drawing/2014/main" val="20007"/>
                    </a:ext>
                  </a:extLst>
                </a:gridCol>
              </a:tblGrid>
              <a:tr h="370840">
                <a:tc rowSpan="2">
                  <a:txBody>
                    <a:bodyPr/>
                    <a:lstStyle/>
                    <a:p>
                      <a:pPr algn="ctr"/>
                      <a:r>
                        <a:rPr lang="ru-RU" b="1" dirty="0" smtClean="0">
                          <a:solidFill>
                            <a:srgbClr val="0070C0"/>
                          </a:solidFill>
                          <a:latin typeface="Times New Roman" panose="02020603050405020304" pitchFamily="18" charset="0"/>
                          <a:cs typeface="Times New Roman" panose="02020603050405020304" pitchFamily="18" charset="0"/>
                        </a:rPr>
                        <a:t>К</a:t>
                      </a:r>
                      <a:r>
                        <a:rPr lang="kk-KZ" b="1" dirty="0" smtClean="0">
                          <a:solidFill>
                            <a:srgbClr val="0070C0"/>
                          </a:solidFill>
                          <a:latin typeface="Times New Roman" panose="02020603050405020304" pitchFamily="18" charset="0"/>
                          <a:cs typeface="Times New Roman" panose="02020603050405020304" pitchFamily="18" charset="0"/>
                        </a:rPr>
                        <a:t>өрсеткіштер</a:t>
                      </a:r>
                      <a:endParaRPr lang="ru-RU" b="1" dirty="0">
                        <a:solidFill>
                          <a:srgbClr val="0070C0"/>
                        </a:solidFill>
                        <a:latin typeface="Times New Roman" panose="02020603050405020304" pitchFamily="18" charset="0"/>
                        <a:cs typeface="Times New Roman" panose="02020603050405020304" pitchFamily="18" charset="0"/>
                      </a:endParaRPr>
                    </a:p>
                  </a:txBody>
                  <a:tcPr/>
                </a:tc>
                <a:tc gridSpan="6">
                  <a:txBody>
                    <a:bodyPr/>
                    <a:lstStyle/>
                    <a:p>
                      <a:pPr algn="ctr"/>
                      <a:r>
                        <a:rPr lang="kk-KZ" b="1" dirty="0" smtClean="0">
                          <a:solidFill>
                            <a:srgbClr val="0070C0"/>
                          </a:solidFill>
                          <a:latin typeface="Times New Roman" panose="02020603050405020304" pitchFamily="18" charset="0"/>
                          <a:cs typeface="Times New Roman" panose="02020603050405020304" pitchFamily="18" charset="0"/>
                        </a:rPr>
                        <a:t>Жылдар</a:t>
                      </a:r>
                      <a:endParaRPr lang="ru-RU" b="1" dirty="0">
                        <a:solidFill>
                          <a:srgbClr val="0070C0"/>
                        </a:solidFill>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dirty="0"/>
                    </a:p>
                  </a:txBody>
                  <a:tcPr/>
                </a:tc>
                <a:tc rowSpan="2">
                  <a:txBody>
                    <a:bodyPr/>
                    <a:lstStyle/>
                    <a:p>
                      <a:pPr algn="ctr"/>
                      <a:r>
                        <a:rPr lang="kk-KZ" b="1" dirty="0" smtClean="0">
                          <a:solidFill>
                            <a:srgbClr val="0070C0"/>
                          </a:solidFill>
                          <a:latin typeface="Times New Roman" panose="02020603050405020304" pitchFamily="18" charset="0"/>
                          <a:cs typeface="Times New Roman" panose="02020603050405020304" pitchFamily="18" charset="0"/>
                        </a:rPr>
                        <a:t>Барлығы</a:t>
                      </a:r>
                      <a:endParaRPr lang="ru-RU" b="1" dirty="0">
                        <a:solidFill>
                          <a:srgbClr val="0070C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0"/>
                  </a:ext>
                </a:extLst>
              </a:tr>
              <a:tr h="370840">
                <a:tc vMerge="1">
                  <a:txBody>
                    <a:bodyPr/>
                    <a:lstStyle/>
                    <a:p>
                      <a:endParaRPr lang="ru-RU" dirty="0"/>
                    </a:p>
                  </a:txBody>
                  <a:tcPr/>
                </a:tc>
                <a:tc>
                  <a:txBody>
                    <a:bodyPr/>
                    <a:lstStyle/>
                    <a:p>
                      <a:pPr algn="ctr"/>
                      <a:r>
                        <a:rPr lang="en-US" b="1" dirty="0" smtClean="0">
                          <a:solidFill>
                            <a:srgbClr val="0070C0"/>
                          </a:solidFill>
                          <a:latin typeface="Times New Roman" panose="02020603050405020304" pitchFamily="18" charset="0"/>
                          <a:cs typeface="Times New Roman" panose="02020603050405020304" pitchFamily="18" charset="0"/>
                        </a:rPr>
                        <a:t>0</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b="1" dirty="0" smtClean="0">
                          <a:solidFill>
                            <a:srgbClr val="0070C0"/>
                          </a:solidFill>
                          <a:latin typeface="Times New Roman" panose="02020603050405020304" pitchFamily="18" charset="0"/>
                          <a:cs typeface="Times New Roman" panose="02020603050405020304" pitchFamily="18" charset="0"/>
                        </a:rPr>
                        <a:t>1</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b="1" dirty="0" smtClean="0">
                          <a:solidFill>
                            <a:srgbClr val="0070C0"/>
                          </a:solidFill>
                          <a:latin typeface="Times New Roman" panose="02020603050405020304" pitchFamily="18" charset="0"/>
                          <a:cs typeface="Times New Roman" panose="02020603050405020304" pitchFamily="18" charset="0"/>
                        </a:rPr>
                        <a:t>2</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b="1" dirty="0" smtClean="0">
                          <a:solidFill>
                            <a:srgbClr val="0070C0"/>
                          </a:solidFill>
                          <a:latin typeface="Times New Roman" panose="02020603050405020304" pitchFamily="18" charset="0"/>
                          <a:cs typeface="Times New Roman" panose="02020603050405020304" pitchFamily="18" charset="0"/>
                        </a:rPr>
                        <a:t>3</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b="1" dirty="0" smtClean="0">
                          <a:solidFill>
                            <a:srgbClr val="0070C0"/>
                          </a:solidFill>
                          <a:latin typeface="Times New Roman" panose="02020603050405020304" pitchFamily="18" charset="0"/>
                          <a:cs typeface="Times New Roman" panose="02020603050405020304" pitchFamily="18" charset="0"/>
                        </a:rPr>
                        <a:t>4</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b="1" dirty="0" smtClean="0">
                          <a:solidFill>
                            <a:srgbClr val="0070C0"/>
                          </a:solidFill>
                          <a:latin typeface="Times New Roman" panose="02020603050405020304" pitchFamily="18" charset="0"/>
                          <a:cs typeface="Times New Roman" panose="02020603050405020304" pitchFamily="18" charset="0"/>
                        </a:rPr>
                        <a:t>5</a:t>
                      </a:r>
                      <a:endParaRPr lang="ru-RU" b="1" dirty="0">
                        <a:solidFill>
                          <a:srgbClr val="0070C0"/>
                        </a:solidFill>
                        <a:latin typeface="Times New Roman" panose="02020603050405020304" pitchFamily="18" charset="0"/>
                        <a:cs typeface="Times New Roman" panose="02020603050405020304" pitchFamily="18" charset="0"/>
                      </a:endParaRPr>
                    </a:p>
                  </a:txBody>
                  <a:tcPr/>
                </a:tc>
                <a:tc vMerge="1">
                  <a:txBody>
                    <a:bodyPr/>
                    <a:lstStyle/>
                    <a:p>
                      <a:endParaRPr lang="ru-RU" dirty="0"/>
                    </a:p>
                  </a:txBody>
                  <a:tcPr/>
                </a:tc>
                <a:extLst>
                  <a:ext uri="{0D108BD9-81ED-4DB2-BD59-A6C34878D82A}">
                    <a16:rowId xmlns:a16="http://schemas.microsoft.com/office/drawing/2014/main" val="10001"/>
                  </a:ext>
                </a:extLst>
              </a:tr>
              <a:tr h="370840">
                <a:tc>
                  <a:txBody>
                    <a:bodyPr/>
                    <a:lstStyle/>
                    <a:p>
                      <a:r>
                        <a:rPr lang="en-US" dirty="0" smtClean="0">
                          <a:solidFill>
                            <a:srgbClr val="0070C0"/>
                          </a:solidFill>
                          <a:latin typeface="Times New Roman" panose="02020603050405020304" pitchFamily="18" charset="0"/>
                          <a:cs typeface="Times New Roman" panose="02020603050405020304" pitchFamily="18" charset="0"/>
                        </a:rPr>
                        <a:t>1.</a:t>
                      </a:r>
                      <a:r>
                        <a:rPr lang="kk-KZ" dirty="0" smtClean="0">
                          <a:solidFill>
                            <a:srgbClr val="0070C0"/>
                          </a:solidFill>
                          <a:latin typeface="Times New Roman" panose="02020603050405020304" pitchFamily="18" charset="0"/>
                          <a:cs typeface="Times New Roman" panose="02020603050405020304" pitchFamily="18" charset="0"/>
                        </a:rPr>
                        <a:t>Сатудан</a:t>
                      </a:r>
                      <a:r>
                        <a:rPr lang="kk-KZ" baseline="0" dirty="0" smtClean="0">
                          <a:solidFill>
                            <a:srgbClr val="0070C0"/>
                          </a:solidFill>
                          <a:latin typeface="Times New Roman" panose="02020603050405020304" pitchFamily="18" charset="0"/>
                          <a:cs typeface="Times New Roman" panose="02020603050405020304" pitchFamily="18" charset="0"/>
                        </a:rPr>
                        <a:t> </a:t>
                      </a:r>
                      <a:r>
                        <a:rPr lang="kk-KZ" dirty="0" smtClean="0">
                          <a:solidFill>
                            <a:srgbClr val="0070C0"/>
                          </a:solidFill>
                          <a:latin typeface="Times New Roman" panose="02020603050405020304" pitchFamily="18" charset="0"/>
                          <a:cs typeface="Times New Roman" panose="02020603050405020304" pitchFamily="18" charset="0"/>
                        </a:rPr>
                        <a:t>түсетін табыс (таза)</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300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1570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2721</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4426</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4426</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13443</a:t>
                      </a:r>
                      <a:endParaRPr lang="ru-RU" dirty="0">
                        <a:solidFill>
                          <a:srgbClr val="0070C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2"/>
                  </a:ext>
                </a:extLst>
              </a:tr>
              <a:tr h="370840">
                <a:tc>
                  <a:txBody>
                    <a:bodyPr/>
                    <a:lstStyle/>
                    <a:p>
                      <a:r>
                        <a:rPr lang="kk-KZ" b="1" dirty="0" smtClean="0">
                          <a:solidFill>
                            <a:srgbClr val="FF0000"/>
                          </a:solidFill>
                          <a:latin typeface="Times New Roman" panose="02020603050405020304" pitchFamily="18" charset="0"/>
                          <a:cs typeface="Times New Roman" panose="02020603050405020304" pitchFamily="18" charset="0"/>
                        </a:rPr>
                        <a:t>2.Инвестициялық шығындар</a:t>
                      </a:r>
                      <a:endParaRPr lang="ru-RU" b="1" dirty="0">
                        <a:solidFill>
                          <a:srgbClr val="FF0000"/>
                        </a:solidFill>
                        <a:latin typeface="Times New Roman" panose="02020603050405020304" pitchFamily="18" charset="0"/>
                        <a:cs typeface="Times New Roman" panose="02020603050405020304" pitchFamily="18" charset="0"/>
                      </a:endParaRPr>
                    </a:p>
                  </a:txBody>
                  <a:tcPr/>
                </a:tc>
                <a:tc>
                  <a:txBody>
                    <a:bodyPr/>
                    <a:lstStyle/>
                    <a:p>
                      <a:r>
                        <a:rPr lang="en-US" b="1" dirty="0" smtClean="0">
                          <a:solidFill>
                            <a:srgbClr val="FF0000"/>
                          </a:solidFill>
                          <a:latin typeface="Times New Roman" panose="02020603050405020304" pitchFamily="18" charset="0"/>
                          <a:cs typeface="Times New Roman" panose="02020603050405020304" pitchFamily="18" charset="0"/>
                        </a:rPr>
                        <a:t>750</a:t>
                      </a:r>
                      <a:endParaRPr lang="ru-RU" b="1" dirty="0">
                        <a:solidFill>
                          <a:srgbClr val="FF0000"/>
                        </a:solidFill>
                        <a:latin typeface="Times New Roman" panose="02020603050405020304" pitchFamily="18" charset="0"/>
                        <a:cs typeface="Times New Roman" panose="02020603050405020304" pitchFamily="18" charset="0"/>
                      </a:endParaRPr>
                    </a:p>
                  </a:txBody>
                  <a:tcPr/>
                </a:tc>
                <a:tc>
                  <a:txBody>
                    <a:bodyPr/>
                    <a:lstStyle/>
                    <a:p>
                      <a:r>
                        <a:rPr lang="en-US" b="1" dirty="0" smtClean="0">
                          <a:solidFill>
                            <a:srgbClr val="FF0000"/>
                          </a:solidFill>
                          <a:latin typeface="Times New Roman" panose="02020603050405020304" pitchFamily="18" charset="0"/>
                          <a:cs typeface="Times New Roman" panose="02020603050405020304" pitchFamily="18" charset="0"/>
                        </a:rPr>
                        <a:t>500</a:t>
                      </a:r>
                      <a:endParaRPr lang="ru-RU" b="1" dirty="0">
                        <a:solidFill>
                          <a:srgbClr val="FF0000"/>
                        </a:solidFill>
                        <a:latin typeface="Times New Roman" panose="02020603050405020304" pitchFamily="18" charset="0"/>
                        <a:cs typeface="Times New Roman" panose="02020603050405020304" pitchFamily="18" charset="0"/>
                      </a:endParaRPr>
                    </a:p>
                  </a:txBody>
                  <a:tcPr/>
                </a:tc>
                <a:tc>
                  <a:txBody>
                    <a:bodyPr/>
                    <a:lstStyle/>
                    <a:p>
                      <a:r>
                        <a:rPr lang="en-US" b="1" dirty="0" smtClean="0">
                          <a:solidFill>
                            <a:srgbClr val="FF0000"/>
                          </a:solidFill>
                          <a:latin typeface="Times New Roman" panose="02020603050405020304" pitchFamily="18" charset="0"/>
                          <a:cs typeface="Times New Roman" panose="02020603050405020304" pitchFamily="18" charset="0"/>
                        </a:rPr>
                        <a:t>500</a:t>
                      </a:r>
                      <a:endParaRPr lang="ru-RU" b="1" dirty="0">
                        <a:solidFill>
                          <a:srgbClr val="FF0000"/>
                        </a:solidFill>
                        <a:latin typeface="Times New Roman" panose="02020603050405020304" pitchFamily="18" charset="0"/>
                        <a:cs typeface="Times New Roman" panose="02020603050405020304" pitchFamily="18" charset="0"/>
                      </a:endParaRPr>
                    </a:p>
                  </a:txBody>
                  <a:tcPr/>
                </a:tc>
                <a:tc>
                  <a:txBody>
                    <a:bodyPr/>
                    <a:lstStyle/>
                    <a:p>
                      <a:r>
                        <a:rPr lang="en-US" b="1" dirty="0" smtClean="0">
                          <a:solidFill>
                            <a:srgbClr val="FF0000"/>
                          </a:solidFill>
                          <a:latin typeface="Times New Roman" panose="02020603050405020304" pitchFamily="18" charset="0"/>
                          <a:cs typeface="Times New Roman" panose="02020603050405020304" pitchFamily="18" charset="0"/>
                        </a:rPr>
                        <a:t>0</a:t>
                      </a:r>
                      <a:endParaRPr lang="ru-RU" b="1" dirty="0">
                        <a:solidFill>
                          <a:srgbClr val="FF0000"/>
                        </a:solidFill>
                        <a:latin typeface="Times New Roman" panose="02020603050405020304" pitchFamily="18" charset="0"/>
                        <a:cs typeface="Times New Roman" panose="02020603050405020304" pitchFamily="18" charset="0"/>
                      </a:endParaRPr>
                    </a:p>
                  </a:txBody>
                  <a:tcPr/>
                </a:tc>
                <a:tc>
                  <a:txBody>
                    <a:bodyPr/>
                    <a:lstStyle/>
                    <a:p>
                      <a:r>
                        <a:rPr lang="en-US" b="1" dirty="0" smtClean="0">
                          <a:solidFill>
                            <a:srgbClr val="FF0000"/>
                          </a:solidFill>
                          <a:latin typeface="Times New Roman" panose="02020603050405020304" pitchFamily="18" charset="0"/>
                          <a:cs typeface="Times New Roman" panose="02020603050405020304" pitchFamily="18" charset="0"/>
                        </a:rPr>
                        <a:t>0</a:t>
                      </a:r>
                      <a:endParaRPr lang="ru-RU" b="1" dirty="0">
                        <a:solidFill>
                          <a:srgbClr val="FF0000"/>
                        </a:solidFill>
                        <a:latin typeface="Times New Roman" panose="02020603050405020304" pitchFamily="18" charset="0"/>
                        <a:cs typeface="Times New Roman" panose="02020603050405020304" pitchFamily="18" charset="0"/>
                      </a:endParaRPr>
                    </a:p>
                  </a:txBody>
                  <a:tcPr/>
                </a:tc>
                <a:tc>
                  <a:txBody>
                    <a:bodyPr/>
                    <a:lstStyle/>
                    <a:p>
                      <a:r>
                        <a:rPr lang="en-US" b="1" dirty="0" smtClean="0">
                          <a:solidFill>
                            <a:srgbClr val="FF0000"/>
                          </a:solidFill>
                          <a:latin typeface="Times New Roman" panose="02020603050405020304" pitchFamily="18" charset="0"/>
                          <a:cs typeface="Times New Roman" panose="02020603050405020304" pitchFamily="18" charset="0"/>
                        </a:rPr>
                        <a:t>0</a:t>
                      </a:r>
                      <a:endParaRPr lang="ru-RU" b="1" dirty="0">
                        <a:solidFill>
                          <a:srgbClr val="FF0000"/>
                        </a:solidFill>
                        <a:latin typeface="Times New Roman" panose="02020603050405020304" pitchFamily="18" charset="0"/>
                        <a:cs typeface="Times New Roman" panose="02020603050405020304" pitchFamily="18" charset="0"/>
                      </a:endParaRPr>
                    </a:p>
                  </a:txBody>
                  <a:tcPr/>
                </a:tc>
                <a:tc>
                  <a:txBody>
                    <a:bodyPr/>
                    <a:lstStyle/>
                    <a:p>
                      <a:r>
                        <a:rPr lang="en-US" b="1" dirty="0" smtClean="0">
                          <a:solidFill>
                            <a:srgbClr val="FF0000"/>
                          </a:solidFill>
                          <a:latin typeface="Times New Roman" panose="02020603050405020304" pitchFamily="18" charset="0"/>
                          <a:cs typeface="Times New Roman" panose="02020603050405020304" pitchFamily="18" charset="0"/>
                        </a:rPr>
                        <a:t>1750</a:t>
                      </a:r>
                      <a:endParaRPr lang="ru-RU" b="1" dirty="0">
                        <a:solidFill>
                          <a:srgbClr val="FF000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3"/>
                  </a:ext>
                </a:extLst>
              </a:tr>
              <a:tr h="370840">
                <a:tc>
                  <a:txBody>
                    <a:bodyPr/>
                    <a:lstStyle/>
                    <a:p>
                      <a:r>
                        <a:rPr lang="ru-RU" sz="1800" b="0" i="0" kern="1200" dirty="0" err="1" smtClean="0">
                          <a:solidFill>
                            <a:srgbClr val="0070C0"/>
                          </a:solidFill>
                          <a:effectLst/>
                          <a:latin typeface="Times New Roman" panose="02020603050405020304" pitchFamily="18" charset="0"/>
                          <a:ea typeface="+mn-ea"/>
                          <a:cs typeface="Times New Roman" panose="02020603050405020304" pitchFamily="18" charset="0"/>
                        </a:rPr>
                        <a:t>Ағымдағы</a:t>
                      </a:r>
                      <a:r>
                        <a:rPr lang="ru-RU" sz="1800" b="0" i="0" kern="1200" dirty="0" smtClean="0">
                          <a:solidFill>
                            <a:srgbClr val="0070C0"/>
                          </a:solidFill>
                          <a:effectLst/>
                          <a:latin typeface="Times New Roman" panose="02020603050405020304" pitchFamily="18" charset="0"/>
                          <a:ea typeface="+mn-ea"/>
                          <a:cs typeface="Times New Roman" panose="02020603050405020304" pitchFamily="18" charset="0"/>
                        </a:rPr>
                        <a:t> </a:t>
                      </a:r>
                      <a:r>
                        <a:rPr lang="ru-RU" sz="1800" b="0" i="0" kern="1200" dirty="0" err="1" smtClean="0">
                          <a:solidFill>
                            <a:srgbClr val="0070C0"/>
                          </a:solidFill>
                          <a:effectLst/>
                          <a:latin typeface="Times New Roman" panose="02020603050405020304" pitchFamily="18" charset="0"/>
                          <a:ea typeface="+mn-ea"/>
                          <a:cs typeface="Times New Roman" panose="02020603050405020304" pitchFamily="18" charset="0"/>
                        </a:rPr>
                        <a:t>шығындар</a:t>
                      </a:r>
                      <a:endParaRPr lang="en-US" sz="1800" b="0" i="0" kern="1200" dirty="0" smtClean="0">
                        <a:solidFill>
                          <a:srgbClr val="0070C0"/>
                        </a:solidFill>
                        <a:effectLst/>
                        <a:latin typeface="Times New Roman" panose="02020603050405020304" pitchFamily="18" charset="0"/>
                        <a:ea typeface="+mn-ea"/>
                        <a:cs typeface="Times New Roman" panose="02020603050405020304" pitchFamily="18" charset="0"/>
                      </a:endParaRPr>
                    </a:p>
                    <a:p>
                      <a:r>
                        <a:rPr lang="kk-KZ" dirty="0" smtClean="0">
                          <a:solidFill>
                            <a:srgbClr val="0070C0"/>
                          </a:solidFill>
                          <a:latin typeface="Times New Roman" panose="02020603050405020304" pitchFamily="18" charset="0"/>
                          <a:cs typeface="Times New Roman" panose="02020603050405020304" pitchFamily="18" charset="0"/>
                        </a:rPr>
                        <a:t>Көлемі бойынша ауыспалы шығындар</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584</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692</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953</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1521</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1521</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5271</a:t>
                      </a:r>
                      <a:endParaRPr lang="ru-RU" dirty="0">
                        <a:solidFill>
                          <a:srgbClr val="0070C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4"/>
                  </a:ext>
                </a:extLst>
              </a:tr>
              <a:tr h="370840">
                <a:tc>
                  <a:txBody>
                    <a:bodyPr/>
                    <a:lstStyle/>
                    <a:p>
                      <a:r>
                        <a:rPr lang="kk-KZ" dirty="0" smtClean="0">
                          <a:solidFill>
                            <a:srgbClr val="0070C0"/>
                          </a:solidFill>
                          <a:latin typeface="Times New Roman" panose="02020603050405020304" pitchFamily="18" charset="0"/>
                          <a:cs typeface="Times New Roman" panose="02020603050405020304" pitchFamily="18" charset="0"/>
                        </a:rPr>
                        <a:t>Шартты-тұрақты шығындар, оның ішінде:</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460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490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540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540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540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2570</a:t>
                      </a:r>
                      <a:endParaRPr lang="ru-RU" dirty="0">
                        <a:solidFill>
                          <a:srgbClr val="0070C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5"/>
                  </a:ext>
                </a:extLst>
              </a:tr>
              <a:tr h="370840">
                <a:tc>
                  <a:txBody>
                    <a:bodyPr/>
                    <a:lstStyle/>
                    <a:p>
                      <a:r>
                        <a:rPr lang="kk-KZ" dirty="0" smtClean="0">
                          <a:solidFill>
                            <a:srgbClr val="0070C0"/>
                          </a:solidFill>
                          <a:latin typeface="Times New Roman" panose="02020603050405020304" pitchFamily="18" charset="0"/>
                          <a:cs typeface="Times New Roman" panose="02020603050405020304" pitchFamily="18" charset="0"/>
                        </a:rPr>
                        <a:t>Амортизация</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10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40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40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40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40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170</a:t>
                      </a:r>
                      <a:endParaRPr lang="ru-RU" dirty="0">
                        <a:solidFill>
                          <a:srgbClr val="0070C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6"/>
                  </a:ext>
                </a:extLst>
              </a:tr>
              <a:tr h="370840">
                <a:tc>
                  <a:txBody>
                    <a:bodyPr/>
                    <a:lstStyle/>
                    <a:p>
                      <a:r>
                        <a:rPr lang="kk-KZ" dirty="0" smtClean="0">
                          <a:solidFill>
                            <a:srgbClr val="0070C0"/>
                          </a:solidFill>
                          <a:latin typeface="Times New Roman" panose="02020603050405020304" pitchFamily="18" charset="0"/>
                          <a:cs typeface="Times New Roman" panose="02020603050405020304" pitchFamily="18" charset="0"/>
                        </a:rPr>
                        <a:t>3. Жалпы шығындар</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1044</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1182</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1493</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2061</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2061</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7841</a:t>
                      </a:r>
                      <a:endParaRPr lang="ru-RU" dirty="0" smtClean="0">
                        <a:solidFill>
                          <a:srgbClr val="0070C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7"/>
                  </a:ext>
                </a:extLst>
              </a:tr>
              <a:tr h="370840">
                <a:tc>
                  <a:txBody>
                    <a:bodyPr/>
                    <a:lstStyle/>
                    <a:p>
                      <a:r>
                        <a:rPr lang="kk-KZ" dirty="0" smtClean="0">
                          <a:solidFill>
                            <a:srgbClr val="0070C0"/>
                          </a:solidFill>
                          <a:latin typeface="Times New Roman" panose="02020603050405020304" pitchFamily="18" charset="0"/>
                          <a:cs typeface="Times New Roman" panose="02020603050405020304" pitchFamily="18" charset="0"/>
                        </a:rPr>
                        <a:t>4. Пайда (залал)</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kk-KZ" dirty="0" smtClean="0">
                          <a:solidFill>
                            <a:srgbClr val="0070C0"/>
                          </a:solidFill>
                          <a:latin typeface="Times New Roman" panose="02020603050405020304" pitchFamily="18" charset="0"/>
                          <a:cs typeface="Times New Roman" panose="02020603050405020304" pitchFamily="18" charset="0"/>
                        </a:rPr>
                        <a:t>-</a:t>
                      </a:r>
                      <a:r>
                        <a:rPr lang="en-US" dirty="0" smtClean="0">
                          <a:solidFill>
                            <a:srgbClr val="0070C0"/>
                          </a:solidFill>
                          <a:latin typeface="Times New Roman" panose="02020603050405020304" pitchFamily="18" charset="0"/>
                          <a:cs typeface="Times New Roman" panose="02020603050405020304" pitchFamily="18" charset="0"/>
                        </a:rPr>
                        <a:t>744</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388</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1228</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2365</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2365</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5602</a:t>
                      </a:r>
                      <a:endParaRPr lang="ru-RU" dirty="0" smtClean="0">
                        <a:solidFill>
                          <a:srgbClr val="0070C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8"/>
                  </a:ext>
                </a:extLst>
              </a:tr>
              <a:tr h="370840">
                <a:tc>
                  <a:txBody>
                    <a:bodyPr/>
                    <a:lstStyle/>
                    <a:p>
                      <a:r>
                        <a:rPr lang="kk-KZ" dirty="0" smtClean="0">
                          <a:solidFill>
                            <a:srgbClr val="0070C0"/>
                          </a:solidFill>
                          <a:latin typeface="Times New Roman" panose="02020603050405020304" pitchFamily="18" charset="0"/>
                          <a:cs typeface="Times New Roman" panose="02020603050405020304" pitchFamily="18" charset="0"/>
                        </a:rPr>
                        <a:t>5. Пайдаға</a:t>
                      </a:r>
                      <a:r>
                        <a:rPr lang="en-US" baseline="0" dirty="0" smtClean="0">
                          <a:solidFill>
                            <a:srgbClr val="0070C0"/>
                          </a:solidFill>
                          <a:latin typeface="Times New Roman" panose="02020603050405020304" pitchFamily="18" charset="0"/>
                          <a:cs typeface="Times New Roman" panose="02020603050405020304" pitchFamily="18" charset="0"/>
                        </a:rPr>
                        <a:t> </a:t>
                      </a:r>
                      <a:r>
                        <a:rPr lang="kk-KZ" dirty="0" smtClean="0">
                          <a:solidFill>
                            <a:srgbClr val="0070C0"/>
                          </a:solidFill>
                          <a:latin typeface="Times New Roman" panose="02020603050405020304" pitchFamily="18" charset="0"/>
                          <a:cs typeface="Times New Roman" panose="02020603050405020304" pitchFamily="18" charset="0"/>
                        </a:rPr>
                        <a:t>салынатын салық</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70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221</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426</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426</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1142</a:t>
                      </a:r>
                      <a:endParaRPr lang="ru-RU" dirty="0" smtClean="0">
                        <a:solidFill>
                          <a:srgbClr val="0070C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9"/>
                  </a:ext>
                </a:extLst>
              </a:tr>
              <a:tr h="370840">
                <a:tc>
                  <a:txBody>
                    <a:bodyPr/>
                    <a:lstStyle/>
                    <a:p>
                      <a:r>
                        <a:rPr lang="kk-KZ" b="1" dirty="0" smtClean="0">
                          <a:solidFill>
                            <a:srgbClr val="FF0000"/>
                          </a:solidFill>
                          <a:latin typeface="Times New Roman" panose="02020603050405020304" pitchFamily="18" charset="0"/>
                          <a:cs typeface="Times New Roman" panose="02020603050405020304" pitchFamily="18" charset="0"/>
                        </a:rPr>
                        <a:t>6. ТАЗА КІРІС (таза пайда + амортизация)</a:t>
                      </a:r>
                      <a:endParaRPr lang="ru-RU" b="1" dirty="0">
                        <a:solidFill>
                          <a:srgbClr val="FF0000"/>
                        </a:solidFill>
                        <a:latin typeface="Times New Roman" panose="02020603050405020304" pitchFamily="18" charset="0"/>
                        <a:cs typeface="Times New Roman" panose="02020603050405020304" pitchFamily="18" charset="0"/>
                      </a:endParaRPr>
                    </a:p>
                  </a:txBody>
                  <a:tcPr/>
                </a:tc>
                <a:tc>
                  <a:txBody>
                    <a:bodyPr/>
                    <a:lstStyle/>
                    <a:p>
                      <a:r>
                        <a:rPr lang="en-US" b="1" dirty="0" smtClean="0">
                          <a:solidFill>
                            <a:srgbClr val="FF0000"/>
                          </a:solidFill>
                          <a:latin typeface="Times New Roman" panose="02020603050405020304" pitchFamily="18" charset="0"/>
                          <a:cs typeface="Times New Roman" panose="02020603050405020304" pitchFamily="18" charset="0"/>
                        </a:rPr>
                        <a:t>-</a:t>
                      </a:r>
                      <a:endParaRPr lang="ru-RU" b="1" dirty="0">
                        <a:solidFill>
                          <a:srgbClr val="FF0000"/>
                        </a:solidFill>
                        <a:latin typeface="Times New Roman" panose="02020603050405020304" pitchFamily="18" charset="0"/>
                        <a:cs typeface="Times New Roman" panose="02020603050405020304" pitchFamily="18" charset="0"/>
                      </a:endParaRPr>
                    </a:p>
                  </a:txBody>
                  <a:tcPr/>
                </a:tc>
                <a:tc>
                  <a:txBody>
                    <a:bodyPr/>
                    <a:lstStyle/>
                    <a:p>
                      <a:r>
                        <a:rPr lang="en-US" b="1" dirty="0" smtClean="0">
                          <a:solidFill>
                            <a:srgbClr val="FF0000"/>
                          </a:solidFill>
                          <a:latin typeface="Times New Roman" panose="02020603050405020304" pitchFamily="18" charset="0"/>
                          <a:cs typeface="Times New Roman" panose="02020603050405020304" pitchFamily="18" charset="0"/>
                        </a:rPr>
                        <a:t>-734</a:t>
                      </a:r>
                      <a:endParaRPr lang="ru-RU" b="1" dirty="0">
                        <a:solidFill>
                          <a:srgbClr val="FF0000"/>
                        </a:solidFill>
                        <a:latin typeface="Times New Roman" panose="02020603050405020304" pitchFamily="18" charset="0"/>
                        <a:cs typeface="Times New Roman" panose="02020603050405020304" pitchFamily="18" charset="0"/>
                      </a:endParaRPr>
                    </a:p>
                  </a:txBody>
                  <a:tcPr/>
                </a:tc>
                <a:tc>
                  <a:txBody>
                    <a:bodyPr/>
                    <a:lstStyle/>
                    <a:p>
                      <a:r>
                        <a:rPr lang="en-US" b="1" dirty="0" smtClean="0">
                          <a:solidFill>
                            <a:srgbClr val="FF0000"/>
                          </a:solidFill>
                          <a:latin typeface="Times New Roman" panose="02020603050405020304" pitchFamily="18" charset="0"/>
                          <a:cs typeface="Times New Roman" panose="02020603050405020304" pitchFamily="18" charset="0"/>
                        </a:rPr>
                        <a:t>358</a:t>
                      </a:r>
                      <a:endParaRPr lang="ru-RU" b="1" dirty="0">
                        <a:solidFill>
                          <a:srgbClr val="FF0000"/>
                        </a:solidFill>
                        <a:latin typeface="Times New Roman" panose="02020603050405020304" pitchFamily="18" charset="0"/>
                        <a:cs typeface="Times New Roman" panose="02020603050405020304" pitchFamily="18" charset="0"/>
                      </a:endParaRPr>
                    </a:p>
                  </a:txBody>
                  <a:tcPr/>
                </a:tc>
                <a:tc>
                  <a:txBody>
                    <a:bodyPr/>
                    <a:lstStyle/>
                    <a:p>
                      <a:r>
                        <a:rPr lang="en-US" b="1" dirty="0" smtClean="0">
                          <a:solidFill>
                            <a:srgbClr val="FF0000"/>
                          </a:solidFill>
                          <a:latin typeface="Times New Roman" panose="02020603050405020304" pitchFamily="18" charset="0"/>
                          <a:cs typeface="Times New Roman" panose="02020603050405020304" pitchFamily="18" charset="0"/>
                        </a:rPr>
                        <a:t>1047</a:t>
                      </a:r>
                      <a:endParaRPr lang="ru-RU" b="1" dirty="0">
                        <a:solidFill>
                          <a:srgbClr val="FF0000"/>
                        </a:solidFill>
                        <a:latin typeface="Times New Roman" panose="02020603050405020304" pitchFamily="18" charset="0"/>
                        <a:cs typeface="Times New Roman" panose="02020603050405020304" pitchFamily="18" charset="0"/>
                      </a:endParaRPr>
                    </a:p>
                  </a:txBody>
                  <a:tcPr/>
                </a:tc>
                <a:tc>
                  <a:txBody>
                    <a:bodyPr/>
                    <a:lstStyle/>
                    <a:p>
                      <a:r>
                        <a:rPr lang="en-US" b="1" dirty="0" smtClean="0">
                          <a:solidFill>
                            <a:srgbClr val="FF0000"/>
                          </a:solidFill>
                          <a:latin typeface="Times New Roman" panose="02020603050405020304" pitchFamily="18" charset="0"/>
                          <a:cs typeface="Times New Roman" panose="02020603050405020304" pitchFamily="18" charset="0"/>
                        </a:rPr>
                        <a:t>1979</a:t>
                      </a:r>
                      <a:endParaRPr lang="ru-RU" b="1" dirty="0">
                        <a:solidFill>
                          <a:srgbClr val="FF0000"/>
                        </a:solidFill>
                        <a:latin typeface="Times New Roman" panose="02020603050405020304" pitchFamily="18" charset="0"/>
                        <a:cs typeface="Times New Roman" panose="02020603050405020304" pitchFamily="18" charset="0"/>
                      </a:endParaRPr>
                    </a:p>
                  </a:txBody>
                  <a:tcPr/>
                </a:tc>
                <a:tc>
                  <a:txBody>
                    <a:bodyPr/>
                    <a:lstStyle/>
                    <a:p>
                      <a:r>
                        <a:rPr lang="en-US" b="1" dirty="0" smtClean="0">
                          <a:solidFill>
                            <a:srgbClr val="FF0000"/>
                          </a:solidFill>
                          <a:latin typeface="Times New Roman" panose="02020603050405020304" pitchFamily="18" charset="0"/>
                          <a:cs typeface="Times New Roman" panose="02020603050405020304" pitchFamily="18" charset="0"/>
                        </a:rPr>
                        <a:t>1979</a:t>
                      </a:r>
                      <a:endParaRPr lang="ru-RU" b="1" dirty="0">
                        <a:solidFill>
                          <a:srgbClr val="FF0000"/>
                        </a:solidFill>
                        <a:latin typeface="Times New Roman" panose="02020603050405020304" pitchFamily="18" charset="0"/>
                        <a:cs typeface="Times New Roman" panose="02020603050405020304" pitchFamily="18" charset="0"/>
                      </a:endParaRPr>
                    </a:p>
                  </a:txBody>
                  <a:tcPr/>
                </a:tc>
                <a:tc>
                  <a:txBody>
                    <a:bodyPr/>
                    <a:lstStyle/>
                    <a:p>
                      <a:r>
                        <a:rPr lang="en-US" b="1" dirty="0" smtClean="0">
                          <a:solidFill>
                            <a:srgbClr val="FF0000"/>
                          </a:solidFill>
                          <a:latin typeface="Times New Roman" panose="02020603050405020304" pitchFamily="18" charset="0"/>
                          <a:cs typeface="Times New Roman" panose="02020603050405020304" pitchFamily="18" charset="0"/>
                        </a:rPr>
                        <a:t>4629</a:t>
                      </a:r>
                      <a:endParaRPr lang="ru-RU" b="1" dirty="0" smtClean="0">
                        <a:solidFill>
                          <a:srgbClr val="FF000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10"/>
                  </a:ext>
                </a:extLst>
              </a:tr>
            </a:tbl>
          </a:graphicData>
        </a:graphic>
      </p:graphicFrame>
      <p:sp>
        <p:nvSpPr>
          <p:cNvPr id="6" name="TextBox 5"/>
          <p:cNvSpPr txBox="1"/>
          <p:nvPr/>
        </p:nvSpPr>
        <p:spPr>
          <a:xfrm>
            <a:off x="8244408" y="476672"/>
            <a:ext cx="1080120" cy="338554"/>
          </a:xfrm>
          <a:prstGeom prst="rect">
            <a:avLst/>
          </a:prstGeom>
          <a:noFill/>
        </p:spPr>
        <p:txBody>
          <a:bodyPr wrap="square" rtlCol="0">
            <a:spAutoFit/>
          </a:bodyPr>
          <a:lstStyle/>
          <a:p>
            <a:r>
              <a:rPr lang="kk-KZ" sz="1600" dirty="0" smtClean="0">
                <a:solidFill>
                  <a:srgbClr val="FF0000"/>
                </a:solidFill>
              </a:rPr>
              <a:t>МЛН.ТГ</a:t>
            </a:r>
            <a:endParaRPr lang="ru-RU" sz="1600" dirty="0">
              <a:solidFill>
                <a:srgbClr val="FF0000"/>
              </a:solidFill>
            </a:endParaRPr>
          </a:p>
        </p:txBody>
      </p:sp>
    </p:spTree>
    <p:extLst>
      <p:ext uri="{BB962C8B-B14F-4D97-AF65-F5344CB8AC3E}">
        <p14:creationId xmlns:p14="http://schemas.microsoft.com/office/powerpoint/2010/main" val="11796246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71400"/>
            <a:ext cx="8229600" cy="1143000"/>
          </a:xfrm>
        </p:spPr>
        <p:txBody>
          <a:bodyPr>
            <a:noAutofit/>
          </a:bodyPr>
          <a:lstStyle/>
          <a:p>
            <a:r>
              <a:rPr lang="kk-KZ" sz="2400" b="1" dirty="0">
                <a:solidFill>
                  <a:srgbClr val="FF0000"/>
                </a:solidFill>
                <a:latin typeface="Times New Roman" panose="02020603050405020304" pitchFamily="18" charset="0"/>
                <a:cs typeface="Times New Roman" panose="02020603050405020304" pitchFamily="18" charset="0"/>
              </a:rPr>
              <a:t>Ақшалай қаражаттардың таза ағындарын және таза ағымдағы құнды есептеу</a:t>
            </a:r>
            <a:endParaRPr lang="ru-RU" sz="2400" b="1" dirty="0">
              <a:solidFill>
                <a:srgbClr val="FF0000"/>
              </a:solidFill>
              <a:latin typeface="Times New Roman" panose="02020603050405020304" pitchFamily="18" charset="0"/>
              <a:cs typeface="Times New Roman" panose="02020603050405020304" pitchFamily="18" charset="0"/>
            </a:endParaRPr>
          </a:p>
        </p:txBody>
      </p:sp>
      <p:graphicFrame>
        <p:nvGraphicFramePr>
          <p:cNvPr id="5" name="Объект 4"/>
          <p:cNvGraphicFramePr>
            <a:graphicFrameLocks noGrp="1"/>
          </p:cNvGraphicFramePr>
          <p:nvPr>
            <p:ph idx="1"/>
            <p:extLst>
              <p:ext uri="{D42A27DB-BD31-4B8C-83A1-F6EECF244321}">
                <p14:modId xmlns:p14="http://schemas.microsoft.com/office/powerpoint/2010/main" val="3885656219"/>
              </p:ext>
            </p:extLst>
          </p:nvPr>
        </p:nvGraphicFramePr>
        <p:xfrm>
          <a:off x="11832" y="836712"/>
          <a:ext cx="8928992" cy="5285112"/>
        </p:xfrm>
        <a:graphic>
          <a:graphicData uri="http://schemas.openxmlformats.org/drawingml/2006/table">
            <a:tbl>
              <a:tblPr firstRow="1" bandRow="1">
                <a:tableStyleId>{5940675A-B579-460E-94D1-54222C63F5DA}</a:tableStyleId>
              </a:tblPr>
              <a:tblGrid>
                <a:gridCol w="2952328">
                  <a:extLst>
                    <a:ext uri="{9D8B030D-6E8A-4147-A177-3AD203B41FA5}">
                      <a16:colId xmlns:a16="http://schemas.microsoft.com/office/drawing/2014/main" val="20000"/>
                    </a:ext>
                  </a:extLst>
                </a:gridCol>
                <a:gridCol w="720080">
                  <a:extLst>
                    <a:ext uri="{9D8B030D-6E8A-4147-A177-3AD203B41FA5}">
                      <a16:colId xmlns:a16="http://schemas.microsoft.com/office/drawing/2014/main" val="20001"/>
                    </a:ext>
                  </a:extLst>
                </a:gridCol>
                <a:gridCol w="864096">
                  <a:extLst>
                    <a:ext uri="{9D8B030D-6E8A-4147-A177-3AD203B41FA5}">
                      <a16:colId xmlns:a16="http://schemas.microsoft.com/office/drawing/2014/main" val="20002"/>
                    </a:ext>
                  </a:extLst>
                </a:gridCol>
                <a:gridCol w="792088">
                  <a:extLst>
                    <a:ext uri="{9D8B030D-6E8A-4147-A177-3AD203B41FA5}">
                      <a16:colId xmlns:a16="http://schemas.microsoft.com/office/drawing/2014/main" val="20003"/>
                    </a:ext>
                  </a:extLst>
                </a:gridCol>
                <a:gridCol w="936104">
                  <a:extLst>
                    <a:ext uri="{9D8B030D-6E8A-4147-A177-3AD203B41FA5}">
                      <a16:colId xmlns:a16="http://schemas.microsoft.com/office/drawing/2014/main" val="20004"/>
                    </a:ext>
                  </a:extLst>
                </a:gridCol>
                <a:gridCol w="864096">
                  <a:extLst>
                    <a:ext uri="{9D8B030D-6E8A-4147-A177-3AD203B41FA5}">
                      <a16:colId xmlns:a16="http://schemas.microsoft.com/office/drawing/2014/main" val="20005"/>
                    </a:ext>
                  </a:extLst>
                </a:gridCol>
                <a:gridCol w="936104">
                  <a:extLst>
                    <a:ext uri="{9D8B030D-6E8A-4147-A177-3AD203B41FA5}">
                      <a16:colId xmlns:a16="http://schemas.microsoft.com/office/drawing/2014/main" val="20006"/>
                    </a:ext>
                  </a:extLst>
                </a:gridCol>
                <a:gridCol w="864096">
                  <a:extLst>
                    <a:ext uri="{9D8B030D-6E8A-4147-A177-3AD203B41FA5}">
                      <a16:colId xmlns:a16="http://schemas.microsoft.com/office/drawing/2014/main" val="20007"/>
                    </a:ext>
                  </a:extLst>
                </a:gridCol>
              </a:tblGrid>
              <a:tr h="420609">
                <a:tc rowSpan="2">
                  <a:txBody>
                    <a:bodyPr/>
                    <a:lstStyle/>
                    <a:p>
                      <a:pPr algn="ctr"/>
                      <a:r>
                        <a:rPr lang="kk-KZ" b="1" dirty="0" smtClean="0">
                          <a:solidFill>
                            <a:srgbClr val="0070C0"/>
                          </a:solidFill>
                          <a:latin typeface="Times New Roman" panose="02020603050405020304" pitchFamily="18" charset="0"/>
                          <a:cs typeface="Times New Roman" panose="02020603050405020304" pitchFamily="18" charset="0"/>
                        </a:rPr>
                        <a:t>Көрсеткіштер</a:t>
                      </a:r>
                      <a:endParaRPr lang="ru-RU" b="1" dirty="0">
                        <a:solidFill>
                          <a:srgbClr val="0070C0"/>
                        </a:solidFill>
                        <a:latin typeface="Times New Roman" panose="02020603050405020304" pitchFamily="18" charset="0"/>
                        <a:cs typeface="Times New Roman" panose="02020603050405020304" pitchFamily="18" charset="0"/>
                      </a:endParaRPr>
                    </a:p>
                  </a:txBody>
                  <a:tcPr/>
                </a:tc>
                <a:tc gridSpan="6">
                  <a:txBody>
                    <a:bodyPr/>
                    <a:lstStyle/>
                    <a:p>
                      <a:pPr algn="ctr"/>
                      <a:r>
                        <a:rPr lang="kk-KZ" b="1" dirty="0" smtClean="0">
                          <a:solidFill>
                            <a:srgbClr val="0070C0"/>
                          </a:solidFill>
                          <a:latin typeface="Times New Roman" panose="02020603050405020304" pitchFamily="18" charset="0"/>
                          <a:cs typeface="Times New Roman" panose="02020603050405020304" pitchFamily="18" charset="0"/>
                        </a:rPr>
                        <a:t>Жылдар</a:t>
                      </a:r>
                      <a:endParaRPr lang="ru-RU" b="1" dirty="0">
                        <a:solidFill>
                          <a:srgbClr val="0070C0"/>
                        </a:solidFill>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dirty="0"/>
                    </a:p>
                  </a:txBody>
                  <a:tcPr/>
                </a:tc>
                <a:tc rowSpan="2">
                  <a:txBody>
                    <a:bodyPr/>
                    <a:lstStyle/>
                    <a:p>
                      <a:pPr algn="ctr"/>
                      <a:r>
                        <a:rPr lang="kk-KZ" b="1" dirty="0" smtClean="0">
                          <a:solidFill>
                            <a:srgbClr val="0070C0"/>
                          </a:solidFill>
                          <a:latin typeface="Times New Roman" panose="02020603050405020304" pitchFamily="18" charset="0"/>
                          <a:cs typeface="Times New Roman" panose="02020603050405020304" pitchFamily="18" charset="0"/>
                        </a:rPr>
                        <a:t>Барлығы</a:t>
                      </a:r>
                      <a:endParaRPr lang="ru-RU" b="1" dirty="0">
                        <a:solidFill>
                          <a:srgbClr val="0070C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0"/>
                  </a:ext>
                </a:extLst>
              </a:tr>
              <a:tr h="420609">
                <a:tc vMerge="1">
                  <a:txBody>
                    <a:bodyPr/>
                    <a:lstStyle/>
                    <a:p>
                      <a:endParaRPr lang="ru-RU" dirty="0"/>
                    </a:p>
                  </a:txBody>
                  <a:tcPr/>
                </a:tc>
                <a:tc>
                  <a:txBody>
                    <a:bodyPr/>
                    <a:lstStyle/>
                    <a:p>
                      <a:pPr algn="ctr"/>
                      <a:r>
                        <a:rPr lang="en-US" b="1" dirty="0" smtClean="0">
                          <a:solidFill>
                            <a:srgbClr val="0070C0"/>
                          </a:solidFill>
                          <a:latin typeface="Times New Roman" panose="02020603050405020304" pitchFamily="18" charset="0"/>
                          <a:cs typeface="Times New Roman" panose="02020603050405020304" pitchFamily="18" charset="0"/>
                        </a:rPr>
                        <a:t>0</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b="1" dirty="0" smtClean="0">
                          <a:solidFill>
                            <a:srgbClr val="0070C0"/>
                          </a:solidFill>
                          <a:latin typeface="Times New Roman" panose="02020603050405020304" pitchFamily="18" charset="0"/>
                          <a:cs typeface="Times New Roman" panose="02020603050405020304" pitchFamily="18" charset="0"/>
                        </a:rPr>
                        <a:t>1</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b="1" dirty="0" smtClean="0">
                          <a:solidFill>
                            <a:srgbClr val="0070C0"/>
                          </a:solidFill>
                          <a:latin typeface="Times New Roman" panose="02020603050405020304" pitchFamily="18" charset="0"/>
                          <a:cs typeface="Times New Roman" panose="02020603050405020304" pitchFamily="18" charset="0"/>
                        </a:rPr>
                        <a:t>2</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b="1" dirty="0" smtClean="0">
                          <a:solidFill>
                            <a:srgbClr val="0070C0"/>
                          </a:solidFill>
                          <a:latin typeface="Times New Roman" panose="02020603050405020304" pitchFamily="18" charset="0"/>
                          <a:cs typeface="Times New Roman" panose="02020603050405020304" pitchFamily="18" charset="0"/>
                        </a:rPr>
                        <a:t>3</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b="1" dirty="0" smtClean="0">
                          <a:solidFill>
                            <a:srgbClr val="0070C0"/>
                          </a:solidFill>
                          <a:latin typeface="Times New Roman" panose="02020603050405020304" pitchFamily="18" charset="0"/>
                          <a:cs typeface="Times New Roman" panose="02020603050405020304" pitchFamily="18" charset="0"/>
                        </a:rPr>
                        <a:t>4</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pPr algn="ctr"/>
                      <a:r>
                        <a:rPr lang="en-US" b="1" dirty="0" smtClean="0">
                          <a:solidFill>
                            <a:srgbClr val="0070C0"/>
                          </a:solidFill>
                          <a:latin typeface="Times New Roman" panose="02020603050405020304" pitchFamily="18" charset="0"/>
                          <a:cs typeface="Times New Roman" panose="02020603050405020304" pitchFamily="18" charset="0"/>
                        </a:rPr>
                        <a:t>5</a:t>
                      </a:r>
                      <a:endParaRPr lang="ru-RU" b="1" dirty="0">
                        <a:solidFill>
                          <a:srgbClr val="0070C0"/>
                        </a:solidFill>
                        <a:latin typeface="Times New Roman" panose="02020603050405020304" pitchFamily="18" charset="0"/>
                        <a:cs typeface="Times New Roman" panose="02020603050405020304" pitchFamily="18" charset="0"/>
                      </a:endParaRPr>
                    </a:p>
                  </a:txBody>
                  <a:tcPr/>
                </a:tc>
                <a:tc vMerge="1">
                  <a:txBody>
                    <a:bodyPr/>
                    <a:lstStyle/>
                    <a:p>
                      <a:endParaRPr lang="ru-RU" dirty="0"/>
                    </a:p>
                  </a:txBody>
                  <a:tcPr/>
                </a:tc>
                <a:extLst>
                  <a:ext uri="{0D108BD9-81ED-4DB2-BD59-A6C34878D82A}">
                    <a16:rowId xmlns:a16="http://schemas.microsoft.com/office/drawing/2014/main" val="10001"/>
                  </a:ext>
                </a:extLst>
              </a:tr>
              <a:tr h="420609">
                <a:tc>
                  <a:txBody>
                    <a:bodyPr/>
                    <a:lstStyle/>
                    <a:p>
                      <a:r>
                        <a:rPr lang="kk-KZ" dirty="0" smtClean="0">
                          <a:solidFill>
                            <a:srgbClr val="0070C0"/>
                          </a:solidFill>
                          <a:latin typeface="Times New Roman" panose="02020603050405020304" pitchFamily="18" charset="0"/>
                          <a:cs typeface="Times New Roman" panose="02020603050405020304" pitchFamily="18" charset="0"/>
                        </a:rPr>
                        <a:t>Таза кіріс</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-734</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358</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1047</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1979</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1979</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4629</a:t>
                      </a:r>
                      <a:endParaRPr lang="ru-RU" dirty="0">
                        <a:solidFill>
                          <a:srgbClr val="0070C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2"/>
                  </a:ext>
                </a:extLst>
              </a:tr>
              <a:tr h="420609">
                <a:tc>
                  <a:txBody>
                    <a:bodyPr/>
                    <a:lstStyle/>
                    <a:p>
                      <a:r>
                        <a:rPr lang="kk-KZ" dirty="0" smtClean="0">
                          <a:solidFill>
                            <a:srgbClr val="0070C0"/>
                          </a:solidFill>
                          <a:latin typeface="Times New Roman" panose="02020603050405020304" pitchFamily="18" charset="0"/>
                          <a:cs typeface="Times New Roman" panose="02020603050405020304" pitchFamily="18" charset="0"/>
                        </a:rPr>
                        <a:t>Инвестициялар</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750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500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500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1750</a:t>
                      </a:r>
                      <a:endParaRPr lang="ru-RU" dirty="0">
                        <a:solidFill>
                          <a:srgbClr val="0070C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3"/>
                  </a:ext>
                </a:extLst>
              </a:tr>
              <a:tr h="420609">
                <a:tc>
                  <a:txBody>
                    <a:bodyPr/>
                    <a:lstStyle/>
                    <a:p>
                      <a:r>
                        <a:rPr lang="kk-KZ" b="1" dirty="0" smtClean="0">
                          <a:solidFill>
                            <a:srgbClr val="0070C0"/>
                          </a:solidFill>
                          <a:latin typeface="Times New Roman" panose="02020603050405020304" pitchFamily="18" charset="0"/>
                          <a:cs typeface="Times New Roman" panose="02020603050405020304" pitchFamily="18" charset="0"/>
                        </a:rPr>
                        <a:t>Таза ақша ағымы</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b="1" dirty="0" smtClean="0">
                          <a:solidFill>
                            <a:srgbClr val="0070C0"/>
                          </a:solidFill>
                          <a:latin typeface="Times New Roman" panose="02020603050405020304" pitchFamily="18" charset="0"/>
                          <a:cs typeface="Times New Roman" panose="02020603050405020304" pitchFamily="18" charset="0"/>
                        </a:rPr>
                        <a:t>-750</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b="1" dirty="0" smtClean="0">
                          <a:solidFill>
                            <a:srgbClr val="0070C0"/>
                          </a:solidFill>
                          <a:latin typeface="Times New Roman" panose="02020603050405020304" pitchFamily="18" charset="0"/>
                          <a:cs typeface="Times New Roman" panose="02020603050405020304" pitchFamily="18" charset="0"/>
                        </a:rPr>
                        <a:t>-1234</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b="1" dirty="0" smtClean="0">
                          <a:solidFill>
                            <a:srgbClr val="0070C0"/>
                          </a:solidFill>
                          <a:latin typeface="Times New Roman" panose="02020603050405020304" pitchFamily="18" charset="0"/>
                          <a:cs typeface="Times New Roman" panose="02020603050405020304" pitchFamily="18" charset="0"/>
                        </a:rPr>
                        <a:t>-142</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b="1" dirty="0" smtClean="0">
                          <a:solidFill>
                            <a:srgbClr val="0070C0"/>
                          </a:solidFill>
                          <a:latin typeface="Times New Roman" panose="02020603050405020304" pitchFamily="18" charset="0"/>
                          <a:cs typeface="Times New Roman" panose="02020603050405020304" pitchFamily="18" charset="0"/>
                        </a:rPr>
                        <a:t>1047</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b="1" dirty="0" smtClean="0">
                          <a:solidFill>
                            <a:srgbClr val="0070C0"/>
                          </a:solidFill>
                          <a:latin typeface="Times New Roman" panose="02020603050405020304" pitchFamily="18" charset="0"/>
                          <a:cs typeface="Times New Roman" panose="02020603050405020304" pitchFamily="18" charset="0"/>
                        </a:rPr>
                        <a:t>1979</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b="1" dirty="0" smtClean="0">
                          <a:solidFill>
                            <a:srgbClr val="0070C0"/>
                          </a:solidFill>
                          <a:latin typeface="Times New Roman" panose="02020603050405020304" pitchFamily="18" charset="0"/>
                          <a:cs typeface="Times New Roman" panose="02020603050405020304" pitchFamily="18" charset="0"/>
                        </a:rPr>
                        <a:t>1979</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b="1" dirty="0" smtClean="0">
                          <a:solidFill>
                            <a:srgbClr val="0070C0"/>
                          </a:solidFill>
                          <a:latin typeface="Times New Roman" panose="02020603050405020304" pitchFamily="18" charset="0"/>
                          <a:cs typeface="Times New Roman" panose="02020603050405020304" pitchFamily="18" charset="0"/>
                        </a:rPr>
                        <a:t>2879</a:t>
                      </a:r>
                      <a:endParaRPr lang="ru-RU" b="1" dirty="0">
                        <a:solidFill>
                          <a:srgbClr val="0070C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4"/>
                  </a:ext>
                </a:extLst>
              </a:tr>
              <a:tr h="420609">
                <a:tc>
                  <a:txBody>
                    <a:bodyPr/>
                    <a:lstStyle/>
                    <a:p>
                      <a:r>
                        <a:rPr lang="kk-KZ" dirty="0" smtClean="0">
                          <a:solidFill>
                            <a:srgbClr val="0070C0"/>
                          </a:solidFill>
                          <a:latin typeface="Times New Roman" panose="02020603050405020304" pitchFamily="18" charset="0"/>
                          <a:cs typeface="Times New Roman" panose="02020603050405020304" pitchFamily="18" charset="0"/>
                        </a:rPr>
                        <a:t>Жинақталған ақша ағыны</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-750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-1984</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-2126</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-1079</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900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2879</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X</a:t>
                      </a:r>
                      <a:endParaRPr lang="ru-RU" dirty="0">
                        <a:solidFill>
                          <a:srgbClr val="0070C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5"/>
                  </a:ext>
                </a:extLst>
              </a:tr>
              <a:tr h="420609">
                <a:tc>
                  <a:txBody>
                    <a:bodyPr/>
                    <a:lstStyle/>
                    <a:p>
                      <a:r>
                        <a:rPr lang="kk-KZ" dirty="0" smtClean="0">
                          <a:solidFill>
                            <a:srgbClr val="0070C0"/>
                          </a:solidFill>
                          <a:latin typeface="Times New Roman" panose="02020603050405020304" pitchFamily="18" charset="0"/>
                          <a:cs typeface="Times New Roman" panose="02020603050405020304" pitchFamily="18" charset="0"/>
                        </a:rPr>
                        <a:t>Дисконттау коэффициент</a:t>
                      </a: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1</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0,8097</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0,6556</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0,5309</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0,4299</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0,3481</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X</a:t>
                      </a:r>
                      <a:endParaRPr lang="ru-RU" dirty="0">
                        <a:solidFill>
                          <a:srgbClr val="0070C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6"/>
                  </a:ext>
                </a:extLst>
              </a:tr>
              <a:tr h="420609">
                <a:tc>
                  <a:txBody>
                    <a:bodyPr/>
                    <a:lstStyle/>
                    <a:p>
                      <a:r>
                        <a:rPr lang="kk-KZ" dirty="0" smtClean="0">
                          <a:solidFill>
                            <a:srgbClr val="0070C0"/>
                          </a:solidFill>
                          <a:latin typeface="Times New Roman" panose="02020603050405020304" pitchFamily="18" charset="0"/>
                          <a:cs typeface="Times New Roman" panose="02020603050405020304" pitchFamily="18" charset="0"/>
                        </a:rPr>
                        <a:t>Дисконтталған таза кіріс</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-594</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235</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556</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851</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689</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1736</a:t>
                      </a:r>
                      <a:endParaRPr lang="ru-RU" dirty="0">
                        <a:solidFill>
                          <a:srgbClr val="0070C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7"/>
                  </a:ext>
                </a:extLst>
              </a:tr>
              <a:tr h="420609">
                <a:tc>
                  <a:txBody>
                    <a:bodyPr/>
                    <a:lstStyle/>
                    <a:p>
                      <a:r>
                        <a:rPr lang="kk-KZ" dirty="0" smtClean="0">
                          <a:solidFill>
                            <a:srgbClr val="0070C0"/>
                          </a:solidFill>
                          <a:latin typeface="Times New Roman" panose="02020603050405020304" pitchFamily="18" charset="0"/>
                          <a:cs typeface="Times New Roman" panose="02020603050405020304" pitchFamily="18" charset="0"/>
                        </a:rPr>
                        <a:t>Дисконтталған инвестициялар</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750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405</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328</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0</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dirty="0" smtClean="0">
                          <a:solidFill>
                            <a:srgbClr val="0070C0"/>
                          </a:solidFill>
                          <a:latin typeface="Times New Roman" panose="02020603050405020304" pitchFamily="18" charset="0"/>
                          <a:cs typeface="Times New Roman" panose="02020603050405020304" pitchFamily="18" charset="0"/>
                        </a:rPr>
                        <a:t>1483</a:t>
                      </a:r>
                      <a:endParaRPr lang="ru-RU" dirty="0">
                        <a:solidFill>
                          <a:srgbClr val="0070C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8"/>
                  </a:ext>
                </a:extLst>
              </a:tr>
              <a:tr h="420609">
                <a:tc>
                  <a:txBody>
                    <a:bodyPr/>
                    <a:lstStyle/>
                    <a:p>
                      <a:r>
                        <a:rPr lang="kk-KZ" b="1" dirty="0" smtClean="0">
                          <a:solidFill>
                            <a:srgbClr val="0070C0"/>
                          </a:solidFill>
                          <a:latin typeface="Times New Roman" panose="02020603050405020304" pitchFamily="18" charset="0"/>
                          <a:cs typeface="Times New Roman" panose="02020603050405020304" pitchFamily="18" charset="0"/>
                        </a:rPr>
                        <a:t>Таза ағымдағы</a:t>
                      </a:r>
                      <a:r>
                        <a:rPr lang="kk-KZ" b="1" baseline="0" dirty="0" smtClean="0">
                          <a:solidFill>
                            <a:srgbClr val="0070C0"/>
                          </a:solidFill>
                          <a:latin typeface="Times New Roman" panose="02020603050405020304" pitchFamily="18" charset="0"/>
                          <a:cs typeface="Times New Roman" panose="02020603050405020304" pitchFamily="18" charset="0"/>
                        </a:rPr>
                        <a:t> құны</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b="1" dirty="0" smtClean="0">
                          <a:solidFill>
                            <a:srgbClr val="0070C0"/>
                          </a:solidFill>
                          <a:latin typeface="Times New Roman" panose="02020603050405020304" pitchFamily="18" charset="0"/>
                          <a:cs typeface="Times New Roman" panose="02020603050405020304" pitchFamily="18" charset="0"/>
                        </a:rPr>
                        <a:t>-750</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b="1" dirty="0" smtClean="0">
                          <a:solidFill>
                            <a:srgbClr val="0070C0"/>
                          </a:solidFill>
                          <a:latin typeface="Times New Roman" panose="02020603050405020304" pitchFamily="18" charset="0"/>
                          <a:cs typeface="Times New Roman" panose="02020603050405020304" pitchFamily="18" charset="0"/>
                        </a:rPr>
                        <a:t>-999</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b="1" dirty="0" smtClean="0">
                          <a:solidFill>
                            <a:srgbClr val="0070C0"/>
                          </a:solidFill>
                          <a:latin typeface="Times New Roman" panose="02020603050405020304" pitchFamily="18" charset="0"/>
                          <a:cs typeface="Times New Roman" panose="02020603050405020304" pitchFamily="18" charset="0"/>
                        </a:rPr>
                        <a:t>-93</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b="1" dirty="0" smtClean="0">
                          <a:solidFill>
                            <a:srgbClr val="0070C0"/>
                          </a:solidFill>
                          <a:latin typeface="Times New Roman" panose="02020603050405020304" pitchFamily="18" charset="0"/>
                          <a:cs typeface="Times New Roman" panose="02020603050405020304" pitchFamily="18" charset="0"/>
                        </a:rPr>
                        <a:t>556</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b="1" dirty="0" smtClean="0">
                          <a:solidFill>
                            <a:srgbClr val="0070C0"/>
                          </a:solidFill>
                          <a:latin typeface="Times New Roman" panose="02020603050405020304" pitchFamily="18" charset="0"/>
                          <a:cs typeface="Times New Roman" panose="02020603050405020304" pitchFamily="18" charset="0"/>
                        </a:rPr>
                        <a:t>851</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b="1" dirty="0" smtClean="0">
                          <a:solidFill>
                            <a:srgbClr val="0070C0"/>
                          </a:solidFill>
                          <a:latin typeface="Times New Roman" panose="02020603050405020304" pitchFamily="18" charset="0"/>
                          <a:cs typeface="Times New Roman" panose="02020603050405020304" pitchFamily="18" charset="0"/>
                        </a:rPr>
                        <a:t>689</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b="1" dirty="0" smtClean="0">
                          <a:solidFill>
                            <a:srgbClr val="FF0000"/>
                          </a:solidFill>
                          <a:latin typeface="Times New Roman" panose="02020603050405020304" pitchFamily="18" charset="0"/>
                          <a:cs typeface="Times New Roman" panose="02020603050405020304" pitchFamily="18" charset="0"/>
                        </a:rPr>
                        <a:t>253</a:t>
                      </a:r>
                      <a:endParaRPr lang="ru-RU" b="1" dirty="0">
                        <a:solidFill>
                          <a:srgbClr val="FF000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9"/>
                  </a:ext>
                </a:extLst>
              </a:tr>
              <a:tr h="420609">
                <a:tc>
                  <a:txBody>
                    <a:bodyPr/>
                    <a:lstStyle/>
                    <a:p>
                      <a:r>
                        <a:rPr lang="ru-RU" sz="1800" b="1" i="0" kern="1200" dirty="0" err="1" smtClean="0">
                          <a:solidFill>
                            <a:srgbClr val="0070C0"/>
                          </a:solidFill>
                          <a:effectLst/>
                          <a:latin typeface="Times New Roman" panose="02020603050405020304" pitchFamily="18" charset="0"/>
                          <a:ea typeface="+mn-ea"/>
                          <a:cs typeface="Times New Roman" panose="02020603050405020304" pitchFamily="18" charset="0"/>
                        </a:rPr>
                        <a:t>Кірістің</a:t>
                      </a:r>
                      <a:r>
                        <a:rPr lang="ru-RU" sz="1800" b="1" i="0" kern="1200" dirty="0" smtClean="0">
                          <a:solidFill>
                            <a:srgbClr val="0070C0"/>
                          </a:solidFill>
                          <a:effectLst/>
                          <a:latin typeface="Times New Roman" panose="02020603050405020304" pitchFamily="18" charset="0"/>
                          <a:ea typeface="+mn-ea"/>
                          <a:cs typeface="Times New Roman" panose="02020603050405020304" pitchFamily="18" charset="0"/>
                        </a:rPr>
                        <a:t> </a:t>
                      </a:r>
                      <a:r>
                        <a:rPr lang="ru-RU" sz="1800" b="1" i="0" kern="1200" dirty="0" err="1" smtClean="0">
                          <a:solidFill>
                            <a:srgbClr val="0070C0"/>
                          </a:solidFill>
                          <a:effectLst/>
                          <a:latin typeface="Times New Roman" panose="02020603050405020304" pitchFamily="18" charset="0"/>
                          <a:ea typeface="+mn-ea"/>
                          <a:cs typeface="Times New Roman" panose="02020603050405020304" pitchFamily="18" charset="0"/>
                        </a:rPr>
                        <a:t>жиынтық</a:t>
                      </a:r>
                      <a:r>
                        <a:rPr lang="ru-RU" sz="1800" b="1" i="0" kern="1200" dirty="0" smtClean="0">
                          <a:solidFill>
                            <a:srgbClr val="0070C0"/>
                          </a:solidFill>
                          <a:effectLst/>
                          <a:latin typeface="Times New Roman" panose="02020603050405020304" pitchFamily="18" charset="0"/>
                          <a:ea typeface="+mn-ea"/>
                          <a:cs typeface="Times New Roman" panose="02020603050405020304" pitchFamily="18" charset="0"/>
                        </a:rPr>
                        <a:t> </a:t>
                      </a:r>
                      <a:r>
                        <a:rPr lang="ru-RU" sz="1800" b="1" i="0" kern="1200" dirty="0" err="1" smtClean="0">
                          <a:solidFill>
                            <a:srgbClr val="0070C0"/>
                          </a:solidFill>
                          <a:effectLst/>
                          <a:latin typeface="Times New Roman" panose="02020603050405020304" pitchFamily="18" charset="0"/>
                          <a:ea typeface="+mn-ea"/>
                          <a:cs typeface="Times New Roman" panose="02020603050405020304" pitchFamily="18" charset="0"/>
                        </a:rPr>
                        <a:t>ағымдағы</a:t>
                      </a:r>
                      <a:r>
                        <a:rPr lang="ru-RU" sz="1800" b="1" i="0" kern="1200" dirty="0" smtClean="0">
                          <a:solidFill>
                            <a:srgbClr val="0070C0"/>
                          </a:solidFill>
                          <a:effectLst/>
                          <a:latin typeface="Times New Roman" panose="02020603050405020304" pitchFamily="18" charset="0"/>
                          <a:ea typeface="+mn-ea"/>
                          <a:cs typeface="Times New Roman" panose="02020603050405020304" pitchFamily="18" charset="0"/>
                        </a:rPr>
                        <a:t> </a:t>
                      </a:r>
                      <a:r>
                        <a:rPr lang="ru-RU" sz="1800" b="1" i="0" kern="1200" dirty="0" err="1" smtClean="0">
                          <a:solidFill>
                            <a:srgbClr val="0070C0"/>
                          </a:solidFill>
                          <a:effectLst/>
                          <a:latin typeface="Times New Roman" panose="02020603050405020304" pitchFamily="18" charset="0"/>
                          <a:ea typeface="+mn-ea"/>
                          <a:cs typeface="Times New Roman" panose="02020603050405020304" pitchFamily="18" charset="0"/>
                        </a:rPr>
                        <a:t>құны</a:t>
                      </a:r>
                      <a:endParaRPr lang="ru-RU" sz="1800" b="1" i="0" kern="1200" dirty="0" smtClean="0">
                        <a:solidFill>
                          <a:srgbClr val="0070C0"/>
                        </a:solidFill>
                        <a:effectLst/>
                        <a:latin typeface="Times New Roman" panose="02020603050405020304" pitchFamily="18" charset="0"/>
                        <a:ea typeface="+mn-ea"/>
                        <a:cs typeface="Times New Roman" panose="02020603050405020304" pitchFamily="18" charset="0"/>
                      </a:endParaRPr>
                    </a:p>
                  </a:txBody>
                  <a:tcPr/>
                </a:tc>
                <a:tc>
                  <a:txBody>
                    <a:bodyPr/>
                    <a:lstStyle/>
                    <a:p>
                      <a:r>
                        <a:rPr lang="en-US" b="1" dirty="0" smtClean="0">
                          <a:solidFill>
                            <a:srgbClr val="0070C0"/>
                          </a:solidFill>
                          <a:latin typeface="Times New Roman" panose="02020603050405020304" pitchFamily="18" charset="0"/>
                          <a:cs typeface="Times New Roman" panose="02020603050405020304" pitchFamily="18" charset="0"/>
                        </a:rPr>
                        <a:t>-750</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b="1" dirty="0" smtClean="0">
                          <a:solidFill>
                            <a:srgbClr val="0070C0"/>
                          </a:solidFill>
                          <a:latin typeface="Times New Roman" panose="02020603050405020304" pitchFamily="18" charset="0"/>
                          <a:cs typeface="Times New Roman" panose="02020603050405020304" pitchFamily="18" charset="0"/>
                        </a:rPr>
                        <a:t>-1749</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b="1" dirty="0" smtClean="0">
                          <a:solidFill>
                            <a:srgbClr val="0070C0"/>
                          </a:solidFill>
                          <a:latin typeface="Times New Roman" panose="02020603050405020304" pitchFamily="18" charset="0"/>
                          <a:cs typeface="Times New Roman" panose="02020603050405020304" pitchFamily="18" charset="0"/>
                        </a:rPr>
                        <a:t>-1842</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b="1" dirty="0" smtClean="0">
                          <a:solidFill>
                            <a:srgbClr val="0070C0"/>
                          </a:solidFill>
                          <a:latin typeface="Times New Roman" panose="02020603050405020304" pitchFamily="18" charset="0"/>
                          <a:cs typeface="Times New Roman" panose="02020603050405020304" pitchFamily="18" charset="0"/>
                        </a:rPr>
                        <a:t>-1289</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b="1" dirty="0" smtClean="0">
                          <a:solidFill>
                            <a:srgbClr val="0070C0"/>
                          </a:solidFill>
                          <a:latin typeface="Times New Roman" panose="02020603050405020304" pitchFamily="18" charset="0"/>
                          <a:cs typeface="Times New Roman" panose="02020603050405020304" pitchFamily="18" charset="0"/>
                        </a:rPr>
                        <a:t>-436</a:t>
                      </a:r>
                      <a:endParaRPr lang="ru-RU" b="1"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en-US" b="1" dirty="0" smtClean="0">
                          <a:solidFill>
                            <a:srgbClr val="FF0000"/>
                          </a:solidFill>
                          <a:latin typeface="Times New Roman" panose="02020603050405020304" pitchFamily="18" charset="0"/>
                          <a:cs typeface="Times New Roman" panose="02020603050405020304" pitchFamily="18" charset="0"/>
                        </a:rPr>
                        <a:t>253</a:t>
                      </a:r>
                      <a:endParaRPr lang="ru-RU" b="1" dirty="0">
                        <a:solidFill>
                          <a:srgbClr val="FF0000"/>
                        </a:solidFill>
                        <a:latin typeface="Times New Roman" panose="02020603050405020304" pitchFamily="18" charset="0"/>
                        <a:cs typeface="Times New Roman" panose="02020603050405020304" pitchFamily="18" charset="0"/>
                      </a:endParaRPr>
                    </a:p>
                  </a:txBody>
                  <a:tcPr/>
                </a:tc>
                <a:tc>
                  <a:txBody>
                    <a:bodyPr/>
                    <a:lstStyle/>
                    <a:p>
                      <a:r>
                        <a:rPr lang="en-US" b="1" dirty="0" smtClean="0">
                          <a:solidFill>
                            <a:srgbClr val="0070C0"/>
                          </a:solidFill>
                          <a:latin typeface="Times New Roman" panose="02020603050405020304" pitchFamily="18" charset="0"/>
                          <a:cs typeface="Times New Roman" panose="02020603050405020304" pitchFamily="18" charset="0"/>
                        </a:rPr>
                        <a:t>X</a:t>
                      </a:r>
                      <a:endParaRPr lang="ru-RU" b="1" dirty="0">
                        <a:solidFill>
                          <a:srgbClr val="0070C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10"/>
                  </a:ext>
                </a:extLst>
              </a:tr>
            </a:tbl>
          </a:graphicData>
        </a:graphic>
      </p:graphicFrame>
      <p:sp>
        <p:nvSpPr>
          <p:cNvPr id="6" name="TextBox 5"/>
          <p:cNvSpPr txBox="1"/>
          <p:nvPr/>
        </p:nvSpPr>
        <p:spPr>
          <a:xfrm>
            <a:off x="179512" y="6211283"/>
            <a:ext cx="8784976" cy="646331"/>
          </a:xfrm>
          <a:prstGeom prst="rect">
            <a:avLst/>
          </a:prstGeom>
          <a:noFill/>
        </p:spPr>
        <p:txBody>
          <a:bodyPr wrap="square" rtlCol="0">
            <a:spAutoFit/>
          </a:bodyPr>
          <a:lstStyle/>
          <a:p>
            <a:r>
              <a:rPr lang="en-US" dirty="0" smtClean="0">
                <a:solidFill>
                  <a:srgbClr val="00B050"/>
                </a:solidFill>
                <a:latin typeface="Times New Roman" panose="02020603050405020304" pitchFamily="18" charset="0"/>
                <a:cs typeface="Times New Roman" panose="02020603050405020304" pitchFamily="18" charset="0"/>
              </a:rPr>
              <a:t>NPV=</a:t>
            </a:r>
            <a:r>
              <a:rPr lang="ru-RU" dirty="0">
                <a:solidFill>
                  <a:srgbClr val="00B050"/>
                </a:solidFill>
                <a:latin typeface="Times New Roman" panose="02020603050405020304" pitchFamily="18" charset="0"/>
                <a:cs typeface="Times New Roman" panose="02020603050405020304" pitchFamily="18" charset="0"/>
              </a:rPr>
              <a:t>−750*1−1234*0,8097 −142*0,6556 +1047*0,5309 +1979*0,4299 +1979*0,3481 = </a:t>
            </a:r>
            <a:r>
              <a:rPr lang="ru-RU" dirty="0" smtClean="0">
                <a:solidFill>
                  <a:srgbClr val="00B050"/>
                </a:solidFill>
                <a:latin typeface="Times New Roman" panose="02020603050405020304" pitchFamily="18" charset="0"/>
                <a:cs typeface="Times New Roman" panose="02020603050405020304" pitchFamily="18" charset="0"/>
              </a:rPr>
              <a:t>253</a:t>
            </a:r>
            <a:r>
              <a:rPr lang="kk-KZ" dirty="0" smtClean="0">
                <a:solidFill>
                  <a:srgbClr val="00B050"/>
                </a:solidFill>
                <a:latin typeface="Times New Roman" panose="02020603050405020304" pitchFamily="18" charset="0"/>
                <a:cs typeface="Times New Roman" panose="02020603050405020304" pitchFamily="18" charset="0"/>
              </a:rPr>
              <a:t>   </a:t>
            </a:r>
            <a:r>
              <a:rPr lang="en-US" dirty="0" smtClean="0">
                <a:solidFill>
                  <a:srgbClr val="00B050"/>
                </a:solidFill>
                <a:latin typeface="Times New Roman" panose="02020603050405020304" pitchFamily="18" charset="0"/>
                <a:cs typeface="Times New Roman" panose="02020603050405020304" pitchFamily="18" charset="0"/>
              </a:rPr>
              <a:t>NPV</a:t>
            </a:r>
            <a:r>
              <a:rPr lang="ru-RU" dirty="0">
                <a:solidFill>
                  <a:srgbClr val="00B050"/>
                </a:solidFill>
                <a:latin typeface="Times New Roman" panose="02020603050405020304" pitchFamily="18" charset="0"/>
                <a:cs typeface="Times New Roman" panose="02020603050405020304" pitchFamily="18" charset="0"/>
              </a:rPr>
              <a:t>= 253 млн. </a:t>
            </a:r>
            <a:r>
              <a:rPr lang="ru-RU" dirty="0" smtClean="0">
                <a:solidFill>
                  <a:srgbClr val="00B050"/>
                </a:solidFill>
                <a:latin typeface="Times New Roman" panose="02020603050405020304" pitchFamily="18" charset="0"/>
                <a:cs typeface="Times New Roman" panose="02020603050405020304" pitchFamily="18" charset="0"/>
              </a:rPr>
              <a:t>т. </a:t>
            </a:r>
            <a:r>
              <a:rPr lang="ru-RU" dirty="0">
                <a:solidFill>
                  <a:srgbClr val="00B050"/>
                </a:solidFill>
                <a:latin typeface="Times New Roman" panose="02020603050405020304" pitchFamily="18" charset="0"/>
                <a:cs typeface="Times New Roman" panose="02020603050405020304" pitchFamily="18" charset="0"/>
              </a:rPr>
              <a:t>&gt; 0</a:t>
            </a:r>
            <a:r>
              <a:rPr lang="ru-RU" dirty="0" smtClean="0">
                <a:solidFill>
                  <a:srgbClr val="00B050"/>
                </a:solidFill>
                <a:latin typeface="Times New Roman" panose="02020603050405020304" pitchFamily="18" charset="0"/>
                <a:cs typeface="Times New Roman" panose="02020603050405020304" pitchFamily="18" charset="0"/>
              </a:rPr>
              <a:t>,</a:t>
            </a:r>
            <a:r>
              <a:rPr lang="kk-KZ" dirty="0">
                <a:solidFill>
                  <a:srgbClr val="00B050"/>
                </a:solidFill>
                <a:latin typeface="Times New Roman" panose="02020603050405020304" pitchFamily="18" charset="0"/>
                <a:cs typeface="Times New Roman" panose="02020603050405020304" pitchFamily="18" charset="0"/>
              </a:rPr>
              <a:t> сондықтан жоба тиімді.</a:t>
            </a:r>
            <a:endParaRPr lang="ru-RU"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707685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3550" y="445294"/>
            <a:ext cx="8229600" cy="679450"/>
          </a:xfrm>
        </p:spPr>
        <p:txBody>
          <a:bodyPr>
            <a:normAutofit fontScale="90000"/>
          </a:bodyPr>
          <a:lstStyle/>
          <a:p>
            <a:r>
              <a:rPr lang="en-US" b="1" dirty="0" smtClean="0">
                <a:solidFill>
                  <a:srgbClr val="FF0000"/>
                </a:solidFill>
                <a:latin typeface="Times New Roman" panose="02020603050405020304" pitchFamily="18" charset="0"/>
                <a:cs typeface="Times New Roman" panose="02020603050405020304" pitchFamily="18" charset="0"/>
              </a:rPr>
              <a:t>NPV </a:t>
            </a:r>
            <a:r>
              <a:rPr lang="ru-RU" b="1" dirty="0" err="1" smtClean="0">
                <a:solidFill>
                  <a:srgbClr val="FF0000"/>
                </a:solidFill>
                <a:latin typeface="Times New Roman" panose="02020603050405020304" pitchFamily="18" charset="0"/>
                <a:cs typeface="Times New Roman" panose="02020603050405020304" pitchFamily="18" charset="0"/>
              </a:rPr>
              <a:t>кемш</a:t>
            </a:r>
            <a:r>
              <a:rPr lang="kk-KZ" b="1" dirty="0" smtClean="0">
                <a:solidFill>
                  <a:srgbClr val="FF0000"/>
                </a:solidFill>
                <a:latin typeface="Times New Roman" panose="02020603050405020304" pitchFamily="18" charset="0"/>
                <a:cs typeface="Times New Roman" panose="02020603050405020304" pitchFamily="18" charset="0"/>
              </a:rPr>
              <a:t>іліктері:</a:t>
            </a:r>
            <a:endParaRPr lang="ru-RU" b="1" dirty="0">
              <a:solidFill>
                <a:srgbClr val="FF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57200" y="1124744"/>
            <a:ext cx="8229600" cy="5001419"/>
          </a:xfrm>
        </p:spPr>
        <p:txBody>
          <a:bodyPr>
            <a:normAutofit fontScale="92500" lnSpcReduction="10000"/>
          </a:bodyPr>
          <a:lstStyle/>
          <a:p>
            <a:pPr>
              <a:buFont typeface="Wingdings" pitchFamily="2" charset="2"/>
              <a:buChar char="q"/>
            </a:pPr>
            <a:r>
              <a:rPr lang="ru-RU" dirty="0" smtClean="0">
                <a:solidFill>
                  <a:srgbClr val="00B050"/>
                </a:solidFill>
                <a:latin typeface="Times New Roman" panose="02020603050405020304" pitchFamily="18" charset="0"/>
                <a:cs typeface="Times New Roman" panose="02020603050405020304" pitchFamily="18" charset="0"/>
              </a:rPr>
              <a:t>Дисконттау </a:t>
            </a:r>
            <a:r>
              <a:rPr lang="ru-RU" dirty="0" err="1" smtClean="0">
                <a:solidFill>
                  <a:srgbClr val="00B050"/>
                </a:solidFill>
                <a:latin typeface="Times New Roman" panose="02020603050405020304" pitchFamily="18" charset="0"/>
                <a:cs typeface="Times New Roman" panose="02020603050405020304" pitchFamily="18" charset="0"/>
              </a:rPr>
              <a:t>мөлшерлемесі</a:t>
            </a:r>
            <a:r>
              <a:rPr lang="ru-RU" dirty="0" smtClean="0">
                <a:solidFill>
                  <a:srgbClr val="00B050"/>
                </a:solidFill>
                <a:latin typeface="Times New Roman" panose="02020603050405020304" pitchFamily="18" charset="0"/>
                <a:cs typeface="Times New Roman" panose="02020603050405020304" pitchFamily="18" charset="0"/>
              </a:rPr>
              <a:t>, </a:t>
            </a:r>
            <a:r>
              <a:rPr lang="ru-RU" dirty="0" err="1">
                <a:solidFill>
                  <a:srgbClr val="00B050"/>
                </a:solidFill>
                <a:latin typeface="Times New Roman" panose="02020603050405020304" pitchFamily="18" charset="0"/>
                <a:cs typeface="Times New Roman" panose="02020603050405020304" pitchFamily="18" charset="0"/>
              </a:rPr>
              <a:t>әдетте</a:t>
            </a:r>
            <a:r>
              <a:rPr lang="ru-RU" dirty="0">
                <a:solidFill>
                  <a:srgbClr val="00B050"/>
                </a:solidFill>
                <a:latin typeface="Times New Roman" panose="02020603050405020304" pitchFamily="18" charset="0"/>
                <a:cs typeface="Times New Roman" panose="02020603050405020304" pitchFamily="18" charset="0"/>
              </a:rPr>
              <a:t>, </a:t>
            </a:r>
            <a:r>
              <a:rPr lang="ru-RU" dirty="0" err="1">
                <a:solidFill>
                  <a:srgbClr val="00B050"/>
                </a:solidFill>
                <a:latin typeface="Times New Roman" panose="02020603050405020304" pitchFamily="18" charset="0"/>
                <a:cs typeface="Times New Roman" panose="02020603050405020304" pitchFamily="18" charset="0"/>
              </a:rPr>
              <a:t>жобаны</a:t>
            </a:r>
            <a:r>
              <a:rPr lang="ru-RU" dirty="0">
                <a:solidFill>
                  <a:srgbClr val="00B050"/>
                </a:solidFill>
                <a:latin typeface="Times New Roman" panose="02020603050405020304" pitchFamily="18" charset="0"/>
                <a:cs typeface="Times New Roman" panose="02020603050405020304" pitchFamily="18" charset="0"/>
              </a:rPr>
              <a:t> </a:t>
            </a:r>
            <a:r>
              <a:rPr lang="ru-RU" dirty="0" err="1">
                <a:solidFill>
                  <a:srgbClr val="00B050"/>
                </a:solidFill>
                <a:latin typeface="Times New Roman" panose="02020603050405020304" pitchFamily="18" charset="0"/>
                <a:cs typeface="Times New Roman" panose="02020603050405020304" pitchFamily="18" charset="0"/>
              </a:rPr>
              <a:t>іске</a:t>
            </a:r>
            <a:r>
              <a:rPr lang="ru-RU" dirty="0">
                <a:solidFill>
                  <a:srgbClr val="00B050"/>
                </a:solidFill>
                <a:latin typeface="Times New Roman" panose="02020603050405020304" pitchFamily="18" charset="0"/>
                <a:cs typeface="Times New Roman" panose="02020603050405020304" pitchFamily="18" charset="0"/>
              </a:rPr>
              <a:t> </a:t>
            </a:r>
            <a:r>
              <a:rPr lang="ru-RU" dirty="0" err="1">
                <a:solidFill>
                  <a:srgbClr val="00B050"/>
                </a:solidFill>
                <a:latin typeface="Times New Roman" panose="02020603050405020304" pitchFamily="18" charset="0"/>
                <a:cs typeface="Times New Roman" panose="02020603050405020304" pitchFamily="18" charset="0"/>
              </a:rPr>
              <a:t>асырудың</a:t>
            </a:r>
            <a:r>
              <a:rPr lang="ru-RU" dirty="0">
                <a:solidFill>
                  <a:srgbClr val="00B050"/>
                </a:solidFill>
                <a:latin typeface="Times New Roman" panose="02020603050405020304" pitchFamily="18" charset="0"/>
                <a:cs typeface="Times New Roman" panose="02020603050405020304" pitchFamily="18" charset="0"/>
              </a:rPr>
              <a:t> </a:t>
            </a:r>
            <a:r>
              <a:rPr lang="ru-RU" dirty="0" err="1">
                <a:solidFill>
                  <a:srgbClr val="00B050"/>
                </a:solidFill>
                <a:latin typeface="Times New Roman" panose="02020603050405020304" pitchFamily="18" charset="0"/>
                <a:cs typeface="Times New Roman" panose="02020603050405020304" pitchFamily="18" charset="0"/>
              </a:rPr>
              <a:t>барлық</a:t>
            </a:r>
            <a:r>
              <a:rPr lang="ru-RU" dirty="0">
                <a:solidFill>
                  <a:srgbClr val="00B050"/>
                </a:solidFill>
                <a:latin typeface="Times New Roman" panose="02020603050405020304" pitchFamily="18" charset="0"/>
                <a:cs typeface="Times New Roman" panose="02020603050405020304" pitchFamily="18" charset="0"/>
              </a:rPr>
              <a:t> </a:t>
            </a:r>
            <a:r>
              <a:rPr lang="ru-RU" dirty="0" err="1">
                <a:solidFill>
                  <a:srgbClr val="00B050"/>
                </a:solidFill>
                <a:latin typeface="Times New Roman" panose="02020603050405020304" pitchFamily="18" charset="0"/>
                <a:cs typeface="Times New Roman" panose="02020603050405020304" pitchFamily="18" charset="0"/>
              </a:rPr>
              <a:t>кезеңі</a:t>
            </a:r>
            <a:r>
              <a:rPr lang="ru-RU" dirty="0">
                <a:solidFill>
                  <a:srgbClr val="00B050"/>
                </a:solidFill>
                <a:latin typeface="Times New Roman" panose="02020603050405020304" pitchFamily="18" charset="0"/>
                <a:cs typeface="Times New Roman" panose="02020603050405020304" pitchFamily="18" charset="0"/>
              </a:rPr>
              <a:t> </a:t>
            </a:r>
            <a:r>
              <a:rPr lang="ru-RU" dirty="0" err="1">
                <a:solidFill>
                  <a:srgbClr val="00B050"/>
                </a:solidFill>
                <a:latin typeface="Times New Roman" panose="02020603050405020304" pitchFamily="18" charset="0"/>
                <a:cs typeface="Times New Roman" panose="02020603050405020304" pitchFamily="18" charset="0"/>
              </a:rPr>
              <a:t>үшін</a:t>
            </a:r>
            <a:r>
              <a:rPr lang="ru-RU" dirty="0">
                <a:solidFill>
                  <a:srgbClr val="00B050"/>
                </a:solidFill>
                <a:latin typeface="Times New Roman" panose="02020603050405020304" pitchFamily="18" charset="0"/>
                <a:cs typeface="Times New Roman" panose="02020603050405020304" pitchFamily="18" charset="0"/>
              </a:rPr>
              <a:t> </a:t>
            </a:r>
            <a:r>
              <a:rPr lang="ru-RU" dirty="0" err="1">
                <a:solidFill>
                  <a:srgbClr val="00B050"/>
                </a:solidFill>
                <a:latin typeface="Times New Roman" panose="02020603050405020304" pitchFamily="18" charset="0"/>
                <a:cs typeface="Times New Roman" panose="02020603050405020304" pitchFamily="18" charset="0"/>
              </a:rPr>
              <a:t>өзгермейді</a:t>
            </a:r>
            <a:r>
              <a:rPr lang="ru-RU" dirty="0" smtClean="0">
                <a:solidFill>
                  <a:srgbClr val="00B050"/>
                </a:solidFill>
                <a:latin typeface="Times New Roman" panose="02020603050405020304" pitchFamily="18" charset="0"/>
                <a:cs typeface="Times New Roman" panose="02020603050405020304" pitchFamily="18" charset="0"/>
              </a:rPr>
              <a:t>;</a:t>
            </a:r>
          </a:p>
          <a:p>
            <a:pPr>
              <a:buFont typeface="Wingdings" pitchFamily="2" charset="2"/>
              <a:buChar char="q"/>
            </a:pPr>
            <a:r>
              <a:rPr lang="kk-KZ" dirty="0">
                <a:solidFill>
                  <a:srgbClr val="00B050"/>
                </a:solidFill>
                <a:latin typeface="Times New Roman" panose="02020603050405020304" pitchFamily="18" charset="0"/>
                <a:cs typeface="Times New Roman" panose="02020603050405020304" pitchFamily="18" charset="0"/>
              </a:rPr>
              <a:t>таза дисконтталған кіріс көрсеткішін пайдалану, </a:t>
            </a:r>
            <a:r>
              <a:rPr lang="kk-KZ" dirty="0" smtClean="0">
                <a:solidFill>
                  <a:srgbClr val="00B050"/>
                </a:solidFill>
                <a:latin typeface="Times New Roman" panose="02020603050405020304" pitchFamily="18" charset="0"/>
                <a:cs typeface="Times New Roman" panose="02020603050405020304" pitchFamily="18" charset="0"/>
              </a:rPr>
              <a:t>инвестициялаудың талдамалы нұсқасы инвестор-фирмасының </a:t>
            </a:r>
            <a:r>
              <a:rPr lang="kk-KZ" dirty="0">
                <a:solidFill>
                  <a:srgbClr val="00B050"/>
                </a:solidFill>
                <a:latin typeface="Times New Roman" panose="02020603050405020304" pitchFamily="18" charset="0"/>
                <a:cs typeface="Times New Roman" panose="02020603050405020304" pitchFamily="18" charset="0"/>
              </a:rPr>
              <a:t>нарықтық құнын ұлғайтуға ықпал ететіндігі туралы сұраққа жауап береді, бірақ </a:t>
            </a:r>
            <a:r>
              <a:rPr lang="kk-KZ" dirty="0" smtClean="0">
                <a:solidFill>
                  <a:srgbClr val="00B050"/>
                </a:solidFill>
                <a:latin typeface="Times New Roman" panose="02020603050405020304" pitchFamily="18" charset="0"/>
                <a:cs typeface="Times New Roman" panose="02020603050405020304" pitchFamily="18" charset="0"/>
              </a:rPr>
              <a:t>бұл </a:t>
            </a:r>
            <a:r>
              <a:rPr lang="kk-KZ" dirty="0">
                <a:solidFill>
                  <a:srgbClr val="00B050"/>
                </a:solidFill>
                <a:latin typeface="Times New Roman" panose="02020603050405020304" pitchFamily="18" charset="0"/>
                <a:cs typeface="Times New Roman" panose="02020603050405020304" pitchFamily="18" charset="0"/>
              </a:rPr>
              <a:t>өсудің салыстырмалы шамасы туралы </a:t>
            </a:r>
            <a:r>
              <a:rPr lang="kk-KZ" dirty="0" smtClean="0">
                <a:solidFill>
                  <a:srgbClr val="00B050"/>
                </a:solidFill>
                <a:latin typeface="Times New Roman" panose="02020603050405020304" pitchFamily="18" charset="0"/>
                <a:cs typeface="Times New Roman" panose="02020603050405020304" pitchFamily="18" charset="0"/>
              </a:rPr>
              <a:t>айтпайды;</a:t>
            </a:r>
          </a:p>
          <a:p>
            <a:pPr>
              <a:buFont typeface="Wingdings" pitchFamily="2" charset="2"/>
              <a:buChar char="q"/>
            </a:pPr>
            <a:r>
              <a:rPr lang="kk-KZ" dirty="0" smtClean="0">
                <a:solidFill>
                  <a:srgbClr val="00B050"/>
                </a:solidFill>
                <a:latin typeface="Times New Roman" panose="02020603050405020304" pitchFamily="18" charset="0"/>
                <a:cs typeface="Times New Roman" panose="02020603050405020304" pitchFamily="18" charset="0"/>
              </a:rPr>
              <a:t>Капитал салымы әр түрлі, бірақ </a:t>
            </a:r>
            <a:r>
              <a:rPr lang="kk-KZ" dirty="0">
                <a:solidFill>
                  <a:srgbClr val="00B050"/>
                </a:solidFill>
                <a:latin typeface="Times New Roman" panose="02020603050405020304" pitchFamily="18" charset="0"/>
                <a:cs typeface="Times New Roman" panose="02020603050405020304" pitchFamily="18" charset="0"/>
              </a:rPr>
              <a:t>бірдей таза </a:t>
            </a:r>
            <a:r>
              <a:rPr lang="kk-KZ" dirty="0" smtClean="0">
                <a:solidFill>
                  <a:srgbClr val="00B050"/>
                </a:solidFill>
                <a:latin typeface="Times New Roman" panose="02020603050405020304" pitchFamily="18" charset="0"/>
                <a:cs typeface="Times New Roman" panose="02020603050405020304" pitchFamily="18" charset="0"/>
              </a:rPr>
              <a:t>кіріс әкелетін жобаларды салыстыруға </a:t>
            </a:r>
            <a:r>
              <a:rPr lang="kk-KZ" dirty="0">
                <a:solidFill>
                  <a:srgbClr val="00B050"/>
                </a:solidFill>
                <a:latin typeface="Times New Roman" panose="02020603050405020304" pitchFamily="18" charset="0"/>
                <a:cs typeface="Times New Roman" panose="02020603050405020304" pitchFamily="18" charset="0"/>
              </a:rPr>
              <a:t>мүмкіндік </a:t>
            </a:r>
            <a:r>
              <a:rPr lang="kk-KZ" dirty="0" smtClean="0">
                <a:solidFill>
                  <a:srgbClr val="00B050"/>
                </a:solidFill>
                <a:latin typeface="Times New Roman" panose="02020603050405020304" pitchFamily="18" charset="0"/>
                <a:cs typeface="Times New Roman" panose="02020603050405020304" pitchFamily="18" charset="0"/>
              </a:rPr>
              <a:t>бермейді </a:t>
            </a:r>
            <a:endParaRPr lang="ru-RU"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492827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3550" y="445294"/>
            <a:ext cx="8229600" cy="679450"/>
          </a:xfrm>
        </p:spPr>
        <p:txBody>
          <a:bodyPr>
            <a:normAutofit fontScale="90000"/>
          </a:bodyPr>
          <a:lstStyle/>
          <a:p>
            <a:r>
              <a:rPr lang="kk-KZ" b="1" dirty="0" smtClean="0">
                <a:solidFill>
                  <a:srgbClr val="FF0000"/>
                </a:solidFill>
                <a:latin typeface="Times New Roman" panose="02020603050405020304" pitchFamily="18" charset="0"/>
                <a:cs typeface="Times New Roman" panose="02020603050405020304" pitchFamily="18" charset="0"/>
              </a:rPr>
              <a:t>Глоссарий:</a:t>
            </a:r>
            <a:endParaRPr lang="ru-RU" b="1" dirty="0">
              <a:solidFill>
                <a:srgbClr val="FF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57200" y="1124744"/>
            <a:ext cx="8229600" cy="5001419"/>
          </a:xfrm>
        </p:spPr>
        <p:txBody>
          <a:bodyPr>
            <a:normAutofit fontScale="92500" lnSpcReduction="10000"/>
          </a:bodyPr>
          <a:lstStyle/>
          <a:p>
            <a:pPr>
              <a:buFont typeface="Wingdings" pitchFamily="2" charset="2"/>
              <a:buChar char="q"/>
            </a:pPr>
            <a:r>
              <a:rPr lang="kk-KZ" b="1" dirty="0" smtClean="0">
                <a:solidFill>
                  <a:srgbClr val="FF0000"/>
                </a:solidFill>
                <a:latin typeface="Times New Roman" panose="02020603050405020304" pitchFamily="18" charset="0"/>
                <a:cs typeface="Times New Roman" panose="02020603050405020304" pitchFamily="18" charset="0"/>
              </a:rPr>
              <a:t>Жоба тиімділігі </a:t>
            </a:r>
            <a:r>
              <a:rPr lang="kk-KZ" dirty="0" smtClean="0">
                <a:solidFill>
                  <a:schemeClr val="tx2"/>
                </a:solidFill>
                <a:latin typeface="Times New Roman" panose="02020603050405020304" pitchFamily="18" charset="0"/>
                <a:cs typeface="Times New Roman" panose="02020603050405020304" pitchFamily="18" charset="0"/>
              </a:rPr>
              <a:t>-жобаның </a:t>
            </a:r>
            <a:r>
              <a:rPr lang="kk-KZ" dirty="0">
                <a:solidFill>
                  <a:schemeClr val="tx2"/>
                </a:solidFill>
                <a:latin typeface="Times New Roman" panose="02020603050405020304" pitchFamily="18" charset="0"/>
                <a:cs typeface="Times New Roman" panose="02020603050405020304" pitchFamily="18" charset="0"/>
              </a:rPr>
              <a:t>қойылған мақсаттарға сәйкестік дәрежесі және нәтижеге жету </a:t>
            </a:r>
            <a:r>
              <a:rPr lang="kk-KZ" dirty="0" smtClean="0">
                <a:solidFill>
                  <a:schemeClr val="tx2"/>
                </a:solidFill>
                <a:latin typeface="Times New Roman" panose="02020603050405020304" pitchFamily="18" charset="0"/>
                <a:cs typeface="Times New Roman" panose="02020603050405020304" pitchFamily="18" charset="0"/>
              </a:rPr>
              <a:t>өлшемі;</a:t>
            </a:r>
          </a:p>
          <a:p>
            <a:pPr>
              <a:buFont typeface="Wingdings" pitchFamily="2" charset="2"/>
              <a:buChar char="q"/>
            </a:pPr>
            <a:r>
              <a:rPr lang="kk-KZ" b="1" dirty="0" smtClean="0">
                <a:solidFill>
                  <a:srgbClr val="FF0000"/>
                </a:solidFill>
                <a:latin typeface="Times New Roman" panose="02020603050405020304" pitchFamily="18" charset="0"/>
                <a:cs typeface="Times New Roman" panose="02020603050405020304" pitchFamily="18" charset="0"/>
              </a:rPr>
              <a:t>Таза келтірілген құн </a:t>
            </a:r>
            <a:r>
              <a:rPr lang="kk-KZ" dirty="0" smtClean="0">
                <a:latin typeface="Times New Roman" panose="02020603050405020304" pitchFamily="18" charset="0"/>
                <a:cs typeface="Times New Roman" panose="02020603050405020304" pitchFamily="18" charset="0"/>
              </a:rPr>
              <a:t>-</a:t>
            </a:r>
            <a:r>
              <a:rPr lang="kk-KZ" dirty="0" smtClean="0">
                <a:solidFill>
                  <a:schemeClr val="tx2"/>
                </a:solidFill>
                <a:latin typeface="Times New Roman" panose="02020603050405020304" pitchFamily="18" charset="0"/>
                <a:cs typeface="Times New Roman" panose="02020603050405020304" pitchFamily="18" charset="0"/>
              </a:rPr>
              <a:t>инвестициялық </a:t>
            </a:r>
            <a:r>
              <a:rPr lang="kk-KZ" dirty="0">
                <a:solidFill>
                  <a:schemeClr val="tx2"/>
                </a:solidFill>
                <a:latin typeface="Times New Roman" panose="02020603050405020304" pitchFamily="18" charset="0"/>
                <a:cs typeface="Times New Roman" panose="02020603050405020304" pitchFamily="18" charset="0"/>
              </a:rPr>
              <a:t>жобаның </a:t>
            </a:r>
            <a:r>
              <a:rPr lang="en-US" dirty="0">
                <a:solidFill>
                  <a:schemeClr val="tx2"/>
                </a:solidFill>
                <a:latin typeface="Times New Roman" panose="02020603050405020304" pitchFamily="18" charset="0"/>
                <a:cs typeface="Times New Roman" panose="02020603050405020304" pitchFamily="18" charset="0"/>
              </a:rPr>
              <a:t> </a:t>
            </a:r>
            <a:r>
              <a:rPr lang="kk-KZ" dirty="0">
                <a:solidFill>
                  <a:schemeClr val="tx2"/>
                </a:solidFill>
                <a:latin typeface="Times New Roman" panose="02020603050405020304" pitchFamily="18" charset="0"/>
                <a:cs typeface="Times New Roman" panose="02020603050405020304" pitchFamily="18" charset="0"/>
              </a:rPr>
              <a:t>таза ақша ағымдарының келтірілген құнынан инвестицияны іске асыру үшін салынған бастапқы инвестицияны алып тастағанға </a:t>
            </a:r>
            <a:r>
              <a:rPr lang="kk-KZ" dirty="0" smtClean="0">
                <a:solidFill>
                  <a:schemeClr val="tx2"/>
                </a:solidFill>
                <a:latin typeface="Times New Roman" panose="02020603050405020304" pitchFamily="18" charset="0"/>
                <a:cs typeface="Times New Roman" panose="02020603050405020304" pitchFamily="18" charset="0"/>
              </a:rPr>
              <a:t>тең</a:t>
            </a:r>
          </a:p>
          <a:p>
            <a:pPr>
              <a:buFont typeface="Wingdings" pitchFamily="2" charset="2"/>
              <a:buChar char="q"/>
            </a:pPr>
            <a:r>
              <a:rPr lang="ru-RU" b="1" dirty="0">
                <a:solidFill>
                  <a:srgbClr val="FF0000"/>
                </a:solidFill>
                <a:latin typeface="Times New Roman" panose="02020603050405020304" pitchFamily="18" charset="0"/>
                <a:cs typeface="Times New Roman" panose="02020603050405020304" pitchFamily="18" charset="0"/>
              </a:rPr>
              <a:t>Дисконттау коэффициент</a:t>
            </a:r>
            <a:r>
              <a:rPr lang="kk-KZ" b="1" dirty="0">
                <a:solidFill>
                  <a:srgbClr val="FF0000"/>
                </a:solidFill>
                <a:latin typeface="Times New Roman" panose="02020603050405020304" pitchFamily="18" charset="0"/>
                <a:cs typeface="Times New Roman" panose="02020603050405020304" pitchFamily="18" charset="0"/>
              </a:rPr>
              <a:t>і</a:t>
            </a:r>
            <a:r>
              <a:rPr lang="ru-RU" dirty="0">
                <a:latin typeface="Times New Roman" panose="02020603050405020304" pitchFamily="18" charset="0"/>
                <a:cs typeface="Times New Roman" panose="02020603050405020304" pitchFamily="18" charset="0"/>
              </a:rPr>
              <a:t>— </a:t>
            </a:r>
            <a:r>
              <a:rPr lang="ru-RU" dirty="0" err="1">
                <a:solidFill>
                  <a:schemeClr val="tx2"/>
                </a:solidFill>
                <a:latin typeface="Times New Roman" panose="02020603050405020304" pitchFamily="18" charset="0"/>
                <a:cs typeface="Times New Roman" panose="02020603050405020304" pitchFamily="18" charset="0"/>
              </a:rPr>
              <a:t>болашақтағы</a:t>
            </a:r>
            <a:r>
              <a:rPr lang="ru-RU" dirty="0">
                <a:solidFill>
                  <a:schemeClr val="tx2"/>
                </a:solidFill>
                <a:latin typeface="Times New Roman" panose="02020603050405020304" pitchFamily="18" charset="0"/>
                <a:cs typeface="Times New Roman" panose="02020603050405020304" pitchFamily="18" charset="0"/>
              </a:rPr>
              <a:t> </a:t>
            </a:r>
            <a:r>
              <a:rPr lang="ru-RU" dirty="0" err="1">
                <a:solidFill>
                  <a:schemeClr val="tx2"/>
                </a:solidFill>
                <a:latin typeface="Times New Roman" panose="02020603050405020304" pitchFamily="18" charset="0"/>
                <a:cs typeface="Times New Roman" panose="02020603050405020304" pitchFamily="18" charset="0"/>
              </a:rPr>
              <a:t>әрбір</a:t>
            </a:r>
            <a:r>
              <a:rPr lang="ru-RU" dirty="0">
                <a:solidFill>
                  <a:schemeClr val="tx2"/>
                </a:solidFill>
                <a:latin typeface="Times New Roman" panose="02020603050405020304" pitchFamily="18" charset="0"/>
                <a:cs typeface="Times New Roman" panose="02020603050405020304" pitchFamily="18" charset="0"/>
              </a:rPr>
              <a:t> </a:t>
            </a:r>
            <a:r>
              <a:rPr lang="ru-RU" dirty="0" err="1">
                <a:solidFill>
                  <a:schemeClr val="tx2"/>
                </a:solidFill>
                <a:latin typeface="Times New Roman" panose="02020603050405020304" pitchFamily="18" charset="0"/>
                <a:cs typeface="Times New Roman" panose="02020603050405020304" pitchFamily="18" charset="0"/>
              </a:rPr>
              <a:t>кезеңдегі</a:t>
            </a:r>
            <a:r>
              <a:rPr lang="ru-RU" dirty="0">
                <a:solidFill>
                  <a:schemeClr val="tx2"/>
                </a:solidFill>
                <a:latin typeface="Times New Roman" panose="02020603050405020304" pitchFamily="18" charset="0"/>
                <a:cs typeface="Times New Roman" panose="02020603050405020304" pitchFamily="18" charset="0"/>
              </a:rPr>
              <a:t> </a:t>
            </a:r>
            <a:r>
              <a:rPr lang="ru-RU" dirty="0" err="1">
                <a:solidFill>
                  <a:schemeClr val="tx2"/>
                </a:solidFill>
                <a:latin typeface="Times New Roman" panose="02020603050405020304" pitchFamily="18" charset="0"/>
                <a:cs typeface="Times New Roman" panose="02020603050405020304" pitchFamily="18" charset="0"/>
              </a:rPr>
              <a:t>ақша</a:t>
            </a:r>
            <a:r>
              <a:rPr lang="ru-RU" dirty="0">
                <a:solidFill>
                  <a:schemeClr val="tx2"/>
                </a:solidFill>
                <a:latin typeface="Times New Roman" panose="02020603050405020304" pitchFamily="18" charset="0"/>
                <a:cs typeface="Times New Roman" panose="02020603050405020304" pitchFamily="18" charset="0"/>
              </a:rPr>
              <a:t> </a:t>
            </a:r>
            <a:r>
              <a:rPr lang="ru-RU" dirty="0" err="1">
                <a:solidFill>
                  <a:schemeClr val="tx2"/>
                </a:solidFill>
                <a:latin typeface="Times New Roman" panose="02020603050405020304" pitchFamily="18" charset="0"/>
                <a:cs typeface="Times New Roman" panose="02020603050405020304" pitchFamily="18" charset="0"/>
              </a:rPr>
              <a:t>ағымдарын</a:t>
            </a:r>
            <a:r>
              <a:rPr lang="ru-RU" dirty="0">
                <a:solidFill>
                  <a:schemeClr val="tx2"/>
                </a:solidFill>
                <a:latin typeface="Times New Roman" panose="02020603050405020304" pitchFamily="18" charset="0"/>
                <a:cs typeface="Times New Roman" panose="02020603050405020304" pitchFamily="18" charset="0"/>
              </a:rPr>
              <a:t> </a:t>
            </a:r>
            <a:r>
              <a:rPr lang="ru-RU" dirty="0" err="1">
                <a:solidFill>
                  <a:schemeClr val="tx2"/>
                </a:solidFill>
                <a:latin typeface="Times New Roman" panose="02020603050405020304" pitchFamily="18" charset="0"/>
                <a:cs typeface="Times New Roman" panose="02020603050405020304" pitchFamily="18" charset="0"/>
              </a:rPr>
              <a:t>бүгінгі</a:t>
            </a:r>
            <a:r>
              <a:rPr lang="ru-RU" dirty="0">
                <a:solidFill>
                  <a:schemeClr val="tx2"/>
                </a:solidFill>
                <a:latin typeface="Times New Roman" panose="02020603050405020304" pitchFamily="18" charset="0"/>
                <a:cs typeface="Times New Roman" panose="02020603050405020304" pitchFamily="18" charset="0"/>
              </a:rPr>
              <a:t> </a:t>
            </a:r>
            <a:r>
              <a:rPr lang="ru-RU" dirty="0" err="1">
                <a:solidFill>
                  <a:schemeClr val="tx2"/>
                </a:solidFill>
                <a:latin typeface="Times New Roman" panose="02020603050405020304" pitchFamily="18" charset="0"/>
                <a:cs typeface="Times New Roman" panose="02020603050405020304" pitchFamily="18" charset="0"/>
              </a:rPr>
              <a:t>күнге</a:t>
            </a:r>
            <a:r>
              <a:rPr lang="ru-RU" dirty="0">
                <a:solidFill>
                  <a:schemeClr val="tx2"/>
                </a:solidFill>
                <a:latin typeface="Times New Roman" panose="02020603050405020304" pitchFamily="18" charset="0"/>
                <a:cs typeface="Times New Roman" panose="02020603050405020304" pitchFamily="18" charset="0"/>
              </a:rPr>
              <a:t> </a:t>
            </a:r>
            <a:r>
              <a:rPr lang="ru-RU" dirty="0" err="1">
                <a:solidFill>
                  <a:schemeClr val="tx2"/>
                </a:solidFill>
                <a:latin typeface="Times New Roman" panose="02020603050405020304" pitchFamily="18" charset="0"/>
                <a:cs typeface="Times New Roman" panose="02020603050405020304" pitchFamily="18" charset="0"/>
              </a:rPr>
              <a:t>келтіру</a:t>
            </a:r>
            <a:r>
              <a:rPr lang="ru-RU" dirty="0">
                <a:solidFill>
                  <a:schemeClr val="tx2"/>
                </a:solidFill>
                <a:latin typeface="Times New Roman" panose="02020603050405020304" pitchFamily="18" charset="0"/>
                <a:cs typeface="Times New Roman" panose="02020603050405020304" pitchFamily="18" charset="0"/>
              </a:rPr>
              <a:t> </a:t>
            </a:r>
            <a:r>
              <a:rPr lang="ru-RU" dirty="0" err="1">
                <a:solidFill>
                  <a:schemeClr val="tx2"/>
                </a:solidFill>
                <a:latin typeface="Times New Roman" panose="02020603050405020304" pitchFamily="18" charset="0"/>
                <a:cs typeface="Times New Roman" panose="02020603050405020304" pitchFamily="18" charset="0"/>
              </a:rPr>
              <a:t>үшін</a:t>
            </a:r>
            <a:r>
              <a:rPr lang="ru-RU" dirty="0">
                <a:solidFill>
                  <a:schemeClr val="tx2"/>
                </a:solidFill>
                <a:latin typeface="Times New Roman" panose="02020603050405020304" pitchFamily="18" charset="0"/>
                <a:cs typeface="Times New Roman" panose="02020603050405020304" pitchFamily="18" charset="0"/>
              </a:rPr>
              <a:t> </a:t>
            </a:r>
            <a:r>
              <a:rPr lang="ru-RU" dirty="0" err="1">
                <a:solidFill>
                  <a:schemeClr val="tx2"/>
                </a:solidFill>
                <a:latin typeface="Times New Roman" panose="02020603050405020304" pitchFamily="18" charset="0"/>
                <a:cs typeface="Times New Roman" panose="02020603050405020304" pitchFamily="18" charset="0"/>
              </a:rPr>
              <a:t>пайдаланылады</a:t>
            </a:r>
            <a:endParaRPr lang="kk-KZ" dirty="0" smtClean="0">
              <a:solidFill>
                <a:schemeClr val="tx2"/>
              </a:solidFill>
              <a:latin typeface="Times New Roman" panose="02020603050405020304" pitchFamily="18" charset="0"/>
              <a:cs typeface="Times New Roman" panose="02020603050405020304" pitchFamily="18" charset="0"/>
            </a:endParaRPr>
          </a:p>
          <a:p>
            <a:pPr>
              <a:buFont typeface="Wingdings" pitchFamily="2" charset="2"/>
              <a:buChar char="q"/>
            </a:pPr>
            <a:endParaRPr lang="kk-KZ" dirty="0">
              <a:latin typeface="Times New Roman" panose="02020603050405020304" pitchFamily="18" charset="0"/>
              <a:cs typeface="Times New Roman" panose="02020603050405020304" pitchFamily="18" charset="0"/>
            </a:endParaRPr>
          </a:p>
          <a:p>
            <a:pPr>
              <a:buFont typeface="Wingdings" pitchFamily="2" charset="2"/>
              <a:buChar char="q"/>
            </a:pPr>
            <a:endParaRPr lang="ru-RU" dirty="0">
              <a:latin typeface="Times New Roman" panose="02020603050405020304" pitchFamily="18" charset="0"/>
              <a:ea typeface="Calibri" panose="020F0502020204030204" pitchFamily="34" charset="0"/>
              <a:cs typeface="Times New Roman" panose="02020603050405020304" pitchFamily="18" charset="0"/>
            </a:endParaRPr>
          </a:p>
          <a:p>
            <a:pPr>
              <a:buFont typeface="Wingdings" pitchFamily="2" charset="2"/>
              <a:buChar char="q"/>
            </a:pPr>
            <a:endParaRPr lang="ru-RU"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950833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3550" y="445294"/>
            <a:ext cx="8229600" cy="679450"/>
          </a:xfrm>
        </p:spPr>
        <p:txBody>
          <a:bodyPr>
            <a:normAutofit fontScale="90000"/>
          </a:bodyPr>
          <a:lstStyle/>
          <a:p>
            <a:r>
              <a:rPr lang="kk-KZ" b="1" dirty="0" smtClean="0">
                <a:solidFill>
                  <a:srgbClr val="FF0000"/>
                </a:solidFill>
                <a:latin typeface="Times New Roman" panose="02020603050405020304" pitchFamily="18" charset="0"/>
                <a:cs typeface="Times New Roman" panose="02020603050405020304" pitchFamily="18" charset="0"/>
              </a:rPr>
              <a:t>Бақылау сұрақтары:</a:t>
            </a:r>
            <a:endParaRPr lang="ru-RU" b="1" dirty="0">
              <a:solidFill>
                <a:srgbClr val="FF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57200" y="1124744"/>
            <a:ext cx="8229600" cy="5001419"/>
          </a:xfrm>
        </p:spPr>
        <p:txBody>
          <a:bodyPr>
            <a:normAutofit fontScale="70000" lnSpcReduction="20000"/>
          </a:bodyPr>
          <a:lstStyle/>
          <a:p>
            <a:pPr>
              <a:buFont typeface="Wingdings" pitchFamily="2" charset="2"/>
              <a:buChar char="q"/>
            </a:pPr>
            <a:r>
              <a:rPr lang="kk-KZ" i="1" dirty="0" smtClean="0">
                <a:solidFill>
                  <a:schemeClr val="tx2"/>
                </a:solidFill>
                <a:latin typeface="Times New Roman" panose="02020603050405020304" pitchFamily="18" charset="0"/>
                <a:cs typeface="Times New Roman" panose="02020603050405020304" pitchFamily="18" charset="0"/>
              </a:rPr>
              <a:t>Инвестициялық жоба тиімділігі дегеніміз не? Тиімділіктің қандай түрлерін білесіз?</a:t>
            </a:r>
          </a:p>
          <a:p>
            <a:pPr>
              <a:buFont typeface="Wingdings" pitchFamily="2" charset="2"/>
              <a:buChar char="q"/>
            </a:pPr>
            <a:r>
              <a:rPr lang="kk-KZ" i="1" dirty="0" smtClean="0">
                <a:solidFill>
                  <a:schemeClr val="tx2"/>
                </a:solidFill>
                <a:latin typeface="Times New Roman" panose="02020603050405020304" pitchFamily="18" charset="0"/>
                <a:cs typeface="Times New Roman" panose="02020603050405020304" pitchFamily="18" charset="0"/>
              </a:rPr>
              <a:t>Инвестициялық жобаларды бағалау принциптерін атай аласыз ба?</a:t>
            </a:r>
          </a:p>
          <a:p>
            <a:pPr>
              <a:buFont typeface="Wingdings" pitchFamily="2" charset="2"/>
              <a:buChar char="q"/>
            </a:pPr>
            <a:r>
              <a:rPr lang="kk-KZ" i="1" dirty="0" smtClean="0">
                <a:solidFill>
                  <a:schemeClr val="tx2"/>
                </a:solidFill>
                <a:latin typeface="Times New Roman" panose="02020603050405020304" pitchFamily="18" charset="0"/>
                <a:cs typeface="Times New Roman" panose="02020603050405020304" pitchFamily="18" charset="0"/>
              </a:rPr>
              <a:t>Инвестициялық жобаларды талдау кезеңдерін сипаттаңыз?</a:t>
            </a:r>
          </a:p>
          <a:p>
            <a:pPr>
              <a:buFont typeface="Wingdings" pitchFamily="2" charset="2"/>
              <a:buChar char="q"/>
            </a:pPr>
            <a:r>
              <a:rPr lang="kk-KZ" i="1" dirty="0" smtClean="0">
                <a:solidFill>
                  <a:schemeClr val="tx2"/>
                </a:solidFill>
                <a:latin typeface="Times New Roman" panose="02020603050405020304" pitchFamily="18" charset="0"/>
                <a:cs typeface="Times New Roman" panose="02020603050405020304" pitchFamily="18" charset="0"/>
              </a:rPr>
              <a:t>Инвестициялық жобаның тиімділігін бағалаудың қандай негізгі әдістер тобы бар?</a:t>
            </a:r>
          </a:p>
          <a:p>
            <a:pPr>
              <a:buFont typeface="Wingdings" pitchFamily="2" charset="2"/>
              <a:buChar char="q"/>
            </a:pPr>
            <a:r>
              <a:rPr lang="kk-KZ" i="1" dirty="0" smtClean="0">
                <a:solidFill>
                  <a:schemeClr val="tx2"/>
                </a:solidFill>
                <a:latin typeface="Times New Roman" panose="02020603050405020304" pitchFamily="18" charset="0"/>
                <a:cs typeface="Times New Roman" panose="02020603050405020304" pitchFamily="18" charset="0"/>
              </a:rPr>
              <a:t>Таза келтірілген құн  дегеніміз не?</a:t>
            </a:r>
          </a:p>
          <a:p>
            <a:pPr>
              <a:buFont typeface="Wingdings" pitchFamily="2" charset="2"/>
              <a:buChar char="q"/>
            </a:pPr>
            <a:r>
              <a:rPr lang="kk-KZ" i="1" dirty="0" smtClean="0">
                <a:solidFill>
                  <a:schemeClr val="tx2"/>
                </a:solidFill>
                <a:latin typeface="Times New Roman" panose="02020603050405020304" pitchFamily="18" charset="0"/>
                <a:cs typeface="Times New Roman" panose="02020603050405020304" pitchFamily="18" charset="0"/>
              </a:rPr>
              <a:t>Ақша ағымдары дегеніміз не? Оның Таза келтірілген құн әдісіне қандай қатысы бар?</a:t>
            </a:r>
          </a:p>
          <a:p>
            <a:pPr>
              <a:buFont typeface="Wingdings" pitchFamily="2" charset="2"/>
              <a:buChar char="q"/>
            </a:pPr>
            <a:r>
              <a:rPr lang="kk-KZ" i="1" dirty="0" smtClean="0">
                <a:solidFill>
                  <a:schemeClr val="tx2"/>
                </a:solidFill>
                <a:latin typeface="Times New Roman" panose="02020603050405020304" pitchFamily="18" charset="0"/>
                <a:cs typeface="Times New Roman" panose="02020603050405020304" pitchFamily="18" charset="0"/>
              </a:rPr>
              <a:t>Ақша ағымдарының негізгі көздері қандай?</a:t>
            </a:r>
          </a:p>
          <a:p>
            <a:pPr>
              <a:buFont typeface="Wingdings" pitchFamily="2" charset="2"/>
              <a:buChar char="q"/>
            </a:pPr>
            <a:r>
              <a:rPr lang="ru-RU" i="1" dirty="0" smtClean="0">
                <a:solidFill>
                  <a:schemeClr val="tx2"/>
                </a:solidFill>
                <a:latin typeface="Times New Roman" panose="02020603050405020304" pitchFamily="18" charset="0"/>
                <a:cs typeface="Times New Roman" panose="02020603050405020304" pitchFamily="18" charset="0"/>
              </a:rPr>
              <a:t>Дисконттау</a:t>
            </a:r>
            <a:r>
              <a:rPr lang="ru-RU" i="1" dirty="0">
                <a:solidFill>
                  <a:schemeClr val="tx2"/>
                </a:solidFill>
                <a:latin typeface="Times New Roman" panose="02020603050405020304" pitchFamily="18" charset="0"/>
                <a:cs typeface="Times New Roman" panose="02020603050405020304" pitchFamily="18" charset="0"/>
              </a:rPr>
              <a:t> коэффициент</a:t>
            </a:r>
            <a:r>
              <a:rPr lang="kk-KZ" i="1" dirty="0" smtClean="0">
                <a:solidFill>
                  <a:schemeClr val="tx2"/>
                </a:solidFill>
                <a:latin typeface="Times New Roman" panose="02020603050405020304" pitchFamily="18" charset="0"/>
                <a:cs typeface="Times New Roman" panose="02020603050405020304" pitchFamily="18" charset="0"/>
              </a:rPr>
              <a:t>і дегеніміз не?</a:t>
            </a:r>
          </a:p>
          <a:p>
            <a:pPr>
              <a:buFont typeface="Wingdings" pitchFamily="2" charset="2"/>
              <a:buChar char="q"/>
            </a:pPr>
            <a:r>
              <a:rPr lang="kk-KZ" i="1" dirty="0" smtClean="0">
                <a:solidFill>
                  <a:schemeClr val="tx2"/>
                </a:solidFill>
                <a:latin typeface="Times New Roman" panose="02020603050405020304" pitchFamily="18" charset="0"/>
                <a:cs typeface="Times New Roman" panose="02020603050405020304" pitchFamily="18" charset="0"/>
              </a:rPr>
              <a:t>Таза келтірілшген құн әдісінің қандай артықшылықтары мен кемшіліктері бар?</a:t>
            </a:r>
          </a:p>
          <a:p>
            <a:pPr>
              <a:buFont typeface="Wingdings" pitchFamily="2" charset="2"/>
              <a:buChar char="q"/>
            </a:pPr>
            <a:endParaRPr lang="kk-KZ" dirty="0">
              <a:solidFill>
                <a:schemeClr val="tx2"/>
              </a:solidFill>
              <a:latin typeface="Times New Roman" panose="02020603050405020304" pitchFamily="18" charset="0"/>
              <a:cs typeface="Times New Roman" panose="02020603050405020304" pitchFamily="18" charset="0"/>
            </a:endParaRPr>
          </a:p>
          <a:p>
            <a:pPr>
              <a:buFont typeface="Wingdings" pitchFamily="2" charset="2"/>
              <a:buChar char="q"/>
            </a:pPr>
            <a:endParaRPr lang="ru-RU" dirty="0">
              <a:latin typeface="Times New Roman" panose="02020603050405020304" pitchFamily="18" charset="0"/>
              <a:ea typeface="Calibri" panose="020F0502020204030204" pitchFamily="34" charset="0"/>
              <a:cs typeface="Times New Roman" panose="02020603050405020304" pitchFamily="18" charset="0"/>
            </a:endParaRPr>
          </a:p>
          <a:p>
            <a:pPr>
              <a:buFont typeface="Wingdings" pitchFamily="2" charset="2"/>
              <a:buChar char="q"/>
            </a:pPr>
            <a:endParaRPr lang="ru-RU"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857017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3550" y="445294"/>
            <a:ext cx="8229600" cy="679450"/>
          </a:xfrm>
        </p:spPr>
        <p:txBody>
          <a:bodyPr>
            <a:normAutofit fontScale="90000"/>
          </a:bodyPr>
          <a:lstStyle/>
          <a:p>
            <a:r>
              <a:rPr lang="kk-KZ" b="1" dirty="0" smtClean="0">
                <a:solidFill>
                  <a:srgbClr val="FF0000"/>
                </a:solidFill>
                <a:latin typeface="Times New Roman" panose="02020603050405020304" pitchFamily="18" charset="0"/>
                <a:cs typeface="Times New Roman" panose="02020603050405020304" pitchFamily="18" charset="0"/>
              </a:rPr>
              <a:t>Пайдаланған әдебиеттер:</a:t>
            </a:r>
            <a:endParaRPr lang="ru-RU" b="1" dirty="0">
              <a:solidFill>
                <a:srgbClr val="FF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57200" y="1124744"/>
            <a:ext cx="8229600" cy="5001419"/>
          </a:xfrm>
        </p:spPr>
        <p:txBody>
          <a:bodyPr>
            <a:normAutofit/>
          </a:bodyPr>
          <a:lstStyle/>
          <a:p>
            <a:pPr marL="514350" indent="-514350">
              <a:buAutoNum type="arabicPeriod"/>
            </a:pPr>
            <a:r>
              <a:rPr lang="kk-KZ" dirty="0" smtClean="0">
                <a:solidFill>
                  <a:schemeClr val="tx2"/>
                </a:solidFill>
                <a:latin typeface="Times New Roman" panose="02020603050405020304" pitchFamily="18" charset="0"/>
                <a:cs typeface="Times New Roman" panose="02020603050405020304" pitchFamily="18" charset="0"/>
              </a:rPr>
              <a:t>Черняк В., Шалболова Ү. Қаржылық талдау: Оқу құралы.-Астана: Фолиант, 2013.-160 бет. (112-119 беттер)</a:t>
            </a:r>
          </a:p>
          <a:p>
            <a:pPr marL="514350" indent="-514350">
              <a:buAutoNum type="arabicPeriod"/>
            </a:pPr>
            <a:r>
              <a:rPr lang="kk-KZ" dirty="0" smtClean="0">
                <a:solidFill>
                  <a:schemeClr val="tx2"/>
                </a:solidFill>
                <a:latin typeface="Times New Roman" panose="02020603050405020304" pitchFamily="18" charset="0"/>
                <a:cs typeface="Times New Roman" panose="02020603050405020304" pitchFamily="18" charset="0"/>
              </a:rPr>
              <a:t>Блау С.Л. Инвестиционный анализ. –М.: Дашков и К.,2014.-256 ст. (86-95 стр.)</a:t>
            </a:r>
          </a:p>
          <a:p>
            <a:pPr marL="514350" indent="-514350">
              <a:buAutoNum type="arabicPeriod"/>
            </a:pPr>
            <a:r>
              <a:rPr lang="kk-KZ" dirty="0" smtClean="0">
                <a:solidFill>
                  <a:schemeClr val="tx2"/>
                </a:solidFill>
                <a:latin typeface="Times New Roman" panose="02020603050405020304" pitchFamily="18" charset="0"/>
                <a:cs typeface="Times New Roman" panose="02020603050405020304" pitchFamily="18" charset="0"/>
              </a:rPr>
              <a:t>Инвестиционный анализ Электронный ресурс. Курс лекций. Н.Н. Таскаева. –М.: НИУ МГСУ, 2016 г</a:t>
            </a:r>
            <a:endParaRPr lang="kk-KZ" dirty="0">
              <a:solidFill>
                <a:schemeClr val="tx2"/>
              </a:solidFill>
              <a:latin typeface="Times New Roman" panose="02020603050405020304" pitchFamily="18" charset="0"/>
              <a:cs typeface="Times New Roman" panose="02020603050405020304" pitchFamily="18" charset="0"/>
            </a:endParaRPr>
          </a:p>
          <a:p>
            <a:pPr>
              <a:buFont typeface="Wingdings" pitchFamily="2" charset="2"/>
              <a:buChar char="q"/>
            </a:pPr>
            <a:endParaRPr lang="ru-RU" dirty="0">
              <a:latin typeface="Times New Roman" panose="02020603050405020304" pitchFamily="18" charset="0"/>
              <a:ea typeface="Calibri" panose="020F0502020204030204" pitchFamily="34" charset="0"/>
              <a:cs typeface="Times New Roman" panose="02020603050405020304" pitchFamily="18" charset="0"/>
            </a:endParaRPr>
          </a:p>
          <a:p>
            <a:pPr>
              <a:buFont typeface="Wingdings" pitchFamily="2" charset="2"/>
              <a:buChar char="q"/>
            </a:pPr>
            <a:endParaRPr lang="ru-RU"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40743844"/>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1160</TotalTime>
  <Words>2255</Words>
  <Application>Microsoft Office PowerPoint</Application>
  <PresentationFormat>Экран (4:3)</PresentationFormat>
  <Paragraphs>557</Paragraphs>
  <Slides>33</Slides>
  <Notes>1</Notes>
  <HiddenSlides>0</HiddenSlides>
  <MMClips>0</MMClips>
  <ScaleCrop>false</ScaleCrop>
  <HeadingPairs>
    <vt:vector size="8" baseType="variant">
      <vt:variant>
        <vt:lpstr>Использованные шрифты</vt:lpstr>
      </vt:variant>
      <vt:variant>
        <vt:i4>7</vt:i4>
      </vt:variant>
      <vt:variant>
        <vt:lpstr>Тема</vt:lpstr>
      </vt:variant>
      <vt:variant>
        <vt:i4>1</vt:i4>
      </vt:variant>
      <vt:variant>
        <vt:lpstr>Внедренные серверы OLE</vt:lpstr>
      </vt:variant>
      <vt:variant>
        <vt:i4>1</vt:i4>
      </vt:variant>
      <vt:variant>
        <vt:lpstr>Заголовки слайдов</vt:lpstr>
      </vt:variant>
      <vt:variant>
        <vt:i4>33</vt:i4>
      </vt:variant>
    </vt:vector>
  </HeadingPairs>
  <TitlesOfParts>
    <vt:vector size="42" baseType="lpstr">
      <vt:lpstr>Arial</vt:lpstr>
      <vt:lpstr>Calibri</vt:lpstr>
      <vt:lpstr>Cambria Math</vt:lpstr>
      <vt:lpstr>Kz Times New Roman</vt:lpstr>
      <vt:lpstr>Times New Roman</vt:lpstr>
      <vt:lpstr>Verdana</vt:lpstr>
      <vt:lpstr>Wingdings</vt:lpstr>
      <vt:lpstr>Тема Office</vt:lpstr>
      <vt:lpstr>Microsoft Equation 3.0</vt:lpstr>
      <vt:lpstr>Дәріс сұрақтары</vt:lpstr>
      <vt:lpstr>Инвестицияның экономикалық мәні мен мазмұны</vt:lpstr>
      <vt:lpstr>Экономикалық ғылымда қолданылатын инвестицияға байланысты анықтамалар</vt:lpstr>
      <vt:lpstr> Инвестициялық жоба:  </vt:lpstr>
      <vt:lpstr>Презентация PowerPoint</vt:lpstr>
      <vt:lpstr>Жоба тиімділігінің түрлері</vt:lpstr>
      <vt:lpstr>Презентация PowerPoint</vt:lpstr>
      <vt:lpstr>Инвестициялық жобалардың тиімділігін бағалаудың негізгі принциптері:</vt:lpstr>
      <vt:lpstr>Презентация PowerPoint</vt:lpstr>
      <vt:lpstr>Инвестициялық жобаны іске асыру кезінде қызмет үш түрге бөлінеді:</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Таза ағымдағы құны (NPV) Net Present Value (NPV) </vt:lpstr>
      <vt:lpstr>Презентация PowerPoint</vt:lpstr>
      <vt:lpstr>NPV кемшіліктері:</vt:lpstr>
      <vt:lpstr>Презентация PowerPoint</vt:lpstr>
      <vt:lpstr>Презентация PowerPoint</vt:lpstr>
      <vt:lpstr>Презентация PowerPoint</vt:lpstr>
      <vt:lpstr>Презентация PowerPoint</vt:lpstr>
      <vt:lpstr>Баламалы жобалар                                                            млн.тг.</vt:lpstr>
      <vt:lpstr>Презентация PowerPoint</vt:lpstr>
      <vt:lpstr>Презентация PowerPoint</vt:lpstr>
      <vt:lpstr>Презентация PowerPoint</vt:lpstr>
      <vt:lpstr>Жобаның негізгі экономикалық параметрлері</vt:lpstr>
      <vt:lpstr>Ақшалай қаражаттардың таза ағындарын және таза ағымдағы құнды есептеу</vt:lpstr>
      <vt:lpstr>NPV кемшіліктері:</vt:lpstr>
      <vt:lpstr>Глоссарий:</vt:lpstr>
      <vt:lpstr>Бақылау сұрақтары:</vt:lpstr>
      <vt:lpstr>Пайдаланған әдебиеттер:</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Инвестициялық жобаның тиімділігі</dc:title>
  <dc:creator>hp</dc:creator>
  <cp:lastModifiedBy>пк</cp:lastModifiedBy>
  <cp:revision>108</cp:revision>
  <dcterms:created xsi:type="dcterms:W3CDTF">2018-04-19T15:51:56Z</dcterms:created>
  <dcterms:modified xsi:type="dcterms:W3CDTF">2020-04-14T19:28:08Z</dcterms:modified>
</cp:coreProperties>
</file>